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media1.gif" ContentType="video/unknown"/>
  <Override PartName="/ppt/media/media2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301" r:id="rId3"/>
    <p:sldId id="302" r:id="rId4"/>
    <p:sldId id="281" r:id="rId5"/>
    <p:sldId id="283" r:id="rId6"/>
    <p:sldId id="284" r:id="rId7"/>
    <p:sldId id="285" r:id="rId8"/>
    <p:sldId id="260" r:id="rId9"/>
    <p:sldId id="269" r:id="rId10"/>
    <p:sldId id="270" r:id="rId11"/>
    <p:sldId id="271" r:id="rId12"/>
    <p:sldId id="325" r:id="rId13"/>
    <p:sldId id="326" r:id="rId14"/>
    <p:sldId id="289" r:id="rId15"/>
    <p:sldId id="295" r:id="rId16"/>
    <p:sldId id="294" r:id="rId17"/>
    <p:sldId id="293" r:id="rId18"/>
    <p:sldId id="296" r:id="rId19"/>
    <p:sldId id="297" r:id="rId20"/>
    <p:sldId id="303" r:id="rId21"/>
    <p:sldId id="304" r:id="rId22"/>
    <p:sldId id="299" r:id="rId23"/>
    <p:sldId id="305" r:id="rId24"/>
    <p:sldId id="318" r:id="rId25"/>
    <p:sldId id="319" r:id="rId26"/>
    <p:sldId id="323" r:id="rId27"/>
    <p:sldId id="322" r:id="rId28"/>
    <p:sldId id="320" r:id="rId29"/>
    <p:sldId id="306" r:id="rId30"/>
    <p:sldId id="308" r:id="rId31"/>
    <p:sldId id="310" r:id="rId32"/>
    <p:sldId id="316" r:id="rId33"/>
    <p:sldId id="317" r:id="rId34"/>
    <p:sldId id="309" r:id="rId35"/>
    <p:sldId id="311" r:id="rId36"/>
    <p:sldId id="312" r:id="rId37"/>
    <p:sldId id="313" r:id="rId38"/>
    <p:sldId id="314" r:id="rId39"/>
    <p:sldId id="324" r:id="rId4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7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9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5" name="Picture 9" descr="II_rahmen_neu_tit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396876" y="6475414"/>
            <a:ext cx="36703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/>
              <a:t>KIT – University of the State of Baden-Wuerttemberg and </a:t>
            </a:r>
            <a:br>
              <a:rPr lang="en-US" sz="600" dirty="0"/>
            </a:br>
            <a:r>
              <a:rPr lang="en-US" sz="600" dirty="0"/>
              <a:t>National Research Center of the Helmholtz Association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385764" y="3385580"/>
            <a:ext cx="4537075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r>
              <a:rPr lang="de-DE" sz="750" dirty="0">
                <a:solidFill>
                  <a:schemeClr val="bg1"/>
                </a:solidFill>
              </a:rPr>
              <a:t>INSTITUTE</a:t>
            </a:r>
            <a:r>
              <a:rPr lang="de-DE" sz="750" baseline="0" dirty="0">
                <a:solidFill>
                  <a:schemeClr val="bg1"/>
                </a:solidFill>
              </a:rPr>
              <a:t> FOR ANTHROPOMATICS, CV-HCI</a:t>
            </a:r>
            <a:endParaRPr lang="de-DE" sz="750" dirty="0">
              <a:solidFill>
                <a:schemeClr val="bg1"/>
              </a:solidFill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318376" y="6497639"/>
            <a:ext cx="17272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2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26640" name="Picture 13" descr="KIT-Logo-rgb_e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333377"/>
            <a:ext cx="161925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025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de-DE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386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4" y="333375"/>
            <a:ext cx="2089150" cy="57594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1134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D99C9AC-4C66-49EC-A1F5-1024779ED26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34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1" y="6445252"/>
            <a:ext cx="4622800" cy="360363"/>
          </a:xfrm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85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55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4" y="1198563"/>
            <a:ext cx="4102100" cy="48942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40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91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6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19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0379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6904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6" y="333377"/>
            <a:ext cx="691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4" y="1198563"/>
            <a:ext cx="835660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011864" y="6453188"/>
            <a:ext cx="27368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>
              <a:spcBef>
                <a:spcPct val="50000"/>
              </a:spcBef>
            </a:pPr>
            <a:r>
              <a:rPr lang="en-US" sz="675" dirty="0"/>
              <a:t>Institute for</a:t>
            </a:r>
            <a:r>
              <a:rPr lang="en-US" sz="675" baseline="0" dirty="0"/>
              <a:t> </a:t>
            </a:r>
            <a:r>
              <a:rPr lang="en-US" sz="675" baseline="0" dirty="0" err="1"/>
              <a:t>Anthropomatics</a:t>
            </a:r>
            <a:r>
              <a:rPr lang="en-US" sz="675" baseline="0" dirty="0"/>
              <a:t>, CV-HCI</a:t>
            </a:r>
            <a:endParaRPr lang="en-US" sz="675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50826" y="6445250"/>
            <a:ext cx="3254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1667C520-F49C-4D12-A1AD-7CEE7577070E}" type="slidenum">
              <a:rPr lang="de-DE" sz="675" b="1"/>
              <a:pPr>
                <a:spcBef>
                  <a:spcPct val="50000"/>
                </a:spcBef>
                <a:defRPr/>
              </a:pPr>
              <a:t>‹Nr.›</a:t>
            </a:fld>
            <a:endParaRPr lang="de-DE" sz="675" b="1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2"/>
            <a:ext cx="42481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675"/>
            </a:lvl1pPr>
          </a:lstStyle>
          <a:p>
            <a:endParaRPr lang="es-ES"/>
          </a:p>
        </p:txBody>
      </p:sp>
      <p:pic>
        <p:nvPicPr>
          <p:cNvPr id="1037" name="Picture 9" descr="KITlogo_4c_frutiger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67626" y="341313"/>
            <a:ext cx="10842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65DA-02F7-40B8-B273-EBBAEEA7248D}" type="datetimeFigureOut">
              <a:rPr lang="es-ES" smtClean="0"/>
              <a:t>20/11/2017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00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9pPr>
    </p:titleStyle>
    <p:bodyStyle>
      <a:lvl1pPr marL="235744" indent="-235744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592931" indent="-235744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>
          <a:solidFill>
            <a:schemeClr val="tx1"/>
          </a:solidFill>
          <a:latin typeface="+mn-lt"/>
        </a:defRPr>
      </a:lvl2pPr>
      <a:lvl3pPr marL="907256" indent="-207169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200">
          <a:solidFill>
            <a:schemeClr val="tx1"/>
          </a:solidFill>
          <a:latin typeface="+mn-lt"/>
        </a:defRPr>
      </a:lvl3pPr>
      <a:lvl4pPr marL="1243013" indent="-207169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200">
          <a:solidFill>
            <a:schemeClr val="tx1"/>
          </a:solidFill>
          <a:latin typeface="+mn-lt"/>
        </a:defRPr>
      </a:lvl4pPr>
      <a:lvl5pPr marL="1571625" indent="-207169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12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9"/>
        </a:buBlip>
        <a:defRPr sz="105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4.png"/><Relationship Id="rId7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2.wdp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58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72.sv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bcl.mit.edu/wasserstein/" TargetMode="External"/><Relationship Id="rId2" Type="http://schemas.openxmlformats.org/officeDocument/2006/relationships/hyperlink" Target="http://marcocuturi.net/S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review.net/forum?id=SJx9GQb0-&amp;noteId=SJx9GQb0-" TargetMode="External"/><Relationship Id="rId5" Type="http://schemas.openxmlformats.org/officeDocument/2006/relationships/hyperlink" Target="https://www.google.de/url?sa=t&amp;rct=j&amp;q=&amp;esrc=s&amp;source=web&amp;cd=2&amp;cad=rja&amp;uact=8&amp;ved=0ahUKEwi22sr8hMbXAhUBCuwKHQ6-A7UQFghBMAE&amp;url=https://arxiv.org/abs/1704.00028&amp;usg=AOvVaw1vLA8gNUCR13LteEL4x8Kc" TargetMode="External"/><Relationship Id="rId4" Type="http://schemas.openxmlformats.org/officeDocument/2006/relationships/hyperlink" Target="https://arxiv.org/abs/1701.0787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9.jpe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5288" y="1052148"/>
            <a:ext cx="838993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2"/>
                </a:solidFill>
              </a:rPr>
              <a:t>Optimizing Problems with the Wasserstein Loss and the Importance of Choosing the Right Loss Function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66902" y="2220155"/>
            <a:ext cx="8370888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600" b="1" dirty="0">
                <a:solidFill>
                  <a:srgbClr val="000000"/>
                </a:solidFill>
              </a:rPr>
              <a:t>Manuel Martinez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manuel.martinez@kit.edu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Computer Vision and Human Interaction Lab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Prof. Rainer </a:t>
            </a:r>
            <a:r>
              <a:rPr lang="en-US" sz="1600" b="1" dirty="0" err="1">
                <a:solidFill>
                  <a:srgbClr val="000000"/>
                </a:solidFill>
              </a:rPr>
              <a:t>Stiefelhagen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8" name="Picture 9">
            <a:extLst>
              <a:ext uri="{FF2B5EF4-FFF2-40B4-BE49-F238E27FC236}">
                <a16:creationId xmlns:a16="http://schemas.microsoft.com/office/drawing/2014/main" id="{276E568E-9515-45ED-A589-4D0802D5D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92" y="3936722"/>
            <a:ext cx="3751635" cy="2190445"/>
          </a:xfrm>
          <a:prstGeom prst="rect">
            <a:avLst/>
          </a:prstGeom>
        </p:spPr>
      </p:pic>
      <p:grpSp>
        <p:nvGrpSpPr>
          <p:cNvPr id="109" name="Grupo 108">
            <a:extLst>
              <a:ext uri="{FF2B5EF4-FFF2-40B4-BE49-F238E27FC236}">
                <a16:creationId xmlns:a16="http://schemas.microsoft.com/office/drawing/2014/main" id="{2E1298DD-B45F-4C16-A9D4-1ECEB5FAD1DD}"/>
              </a:ext>
            </a:extLst>
          </p:cNvPr>
          <p:cNvGrpSpPr/>
          <p:nvPr/>
        </p:nvGrpSpPr>
        <p:grpSpPr>
          <a:xfrm>
            <a:off x="4436403" y="4079496"/>
            <a:ext cx="4348822" cy="1754595"/>
            <a:chOff x="2438400" y="1638300"/>
            <a:chExt cx="4348822" cy="1754595"/>
          </a:xfrm>
        </p:grpSpPr>
        <p:sp>
          <p:nvSpPr>
            <p:cNvPr id="112" name="Oval 3">
              <a:extLst>
                <a:ext uri="{FF2B5EF4-FFF2-40B4-BE49-F238E27FC236}">
                  <a16:creationId xmlns:a16="http://schemas.microsoft.com/office/drawing/2014/main" id="{B445FC1E-F375-48EB-9D8B-BD4156A3ABB3}"/>
                </a:ext>
              </a:extLst>
            </p:cNvPr>
            <p:cNvSpPr/>
            <p:nvPr/>
          </p:nvSpPr>
          <p:spPr>
            <a:xfrm>
              <a:off x="2438400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53">
              <a:extLst>
                <a:ext uri="{FF2B5EF4-FFF2-40B4-BE49-F238E27FC236}">
                  <a16:creationId xmlns:a16="http://schemas.microsoft.com/office/drawing/2014/main" id="{4484B7F4-4147-49FB-8BEB-4901397303D0}"/>
                </a:ext>
              </a:extLst>
            </p:cNvPr>
            <p:cNvSpPr/>
            <p:nvPr/>
          </p:nvSpPr>
          <p:spPr>
            <a:xfrm>
              <a:off x="2438400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55">
              <a:extLst>
                <a:ext uri="{FF2B5EF4-FFF2-40B4-BE49-F238E27FC236}">
                  <a16:creationId xmlns:a16="http://schemas.microsoft.com/office/drawing/2014/main" id="{8954B752-B146-4EC4-BF13-21BF20C8CD3C}"/>
                </a:ext>
              </a:extLst>
            </p:cNvPr>
            <p:cNvSpPr/>
            <p:nvPr/>
          </p:nvSpPr>
          <p:spPr>
            <a:xfrm>
              <a:off x="2438400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56">
              <a:extLst>
                <a:ext uri="{FF2B5EF4-FFF2-40B4-BE49-F238E27FC236}">
                  <a16:creationId xmlns:a16="http://schemas.microsoft.com/office/drawing/2014/main" id="{676BE81B-71B6-41ED-8290-BD8D709CD0DD}"/>
                </a:ext>
              </a:extLst>
            </p:cNvPr>
            <p:cNvSpPr/>
            <p:nvPr/>
          </p:nvSpPr>
          <p:spPr>
            <a:xfrm>
              <a:off x="2438400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60">
              <a:extLst>
                <a:ext uri="{FF2B5EF4-FFF2-40B4-BE49-F238E27FC236}">
                  <a16:creationId xmlns:a16="http://schemas.microsoft.com/office/drawing/2014/main" id="{58A571F7-13FA-45E2-9481-F0AE0B13605B}"/>
                </a:ext>
              </a:extLst>
            </p:cNvPr>
            <p:cNvSpPr/>
            <p:nvPr/>
          </p:nvSpPr>
          <p:spPr>
            <a:xfrm>
              <a:off x="2438400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63">
              <a:extLst>
                <a:ext uri="{FF2B5EF4-FFF2-40B4-BE49-F238E27FC236}">
                  <a16:creationId xmlns:a16="http://schemas.microsoft.com/office/drawing/2014/main" id="{B96EC61C-B18E-403A-A11E-1B541148135B}"/>
                </a:ext>
              </a:extLst>
            </p:cNvPr>
            <p:cNvSpPr/>
            <p:nvPr/>
          </p:nvSpPr>
          <p:spPr>
            <a:xfrm>
              <a:off x="2438400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68">
              <a:extLst>
                <a:ext uri="{FF2B5EF4-FFF2-40B4-BE49-F238E27FC236}">
                  <a16:creationId xmlns:a16="http://schemas.microsoft.com/office/drawing/2014/main" id="{ECE91F44-CA00-4376-B1AB-969AA1BED181}"/>
                </a:ext>
              </a:extLst>
            </p:cNvPr>
            <p:cNvSpPr/>
            <p:nvPr/>
          </p:nvSpPr>
          <p:spPr>
            <a:xfrm>
              <a:off x="3440487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69">
              <a:extLst>
                <a:ext uri="{FF2B5EF4-FFF2-40B4-BE49-F238E27FC236}">
                  <a16:creationId xmlns:a16="http://schemas.microsoft.com/office/drawing/2014/main" id="{4C8FC258-F8C6-47BB-AB03-89C9D5CED2A0}"/>
                </a:ext>
              </a:extLst>
            </p:cNvPr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70">
              <a:extLst>
                <a:ext uri="{FF2B5EF4-FFF2-40B4-BE49-F238E27FC236}">
                  <a16:creationId xmlns:a16="http://schemas.microsoft.com/office/drawing/2014/main" id="{D09DACC8-BA9F-440D-B1BC-16C2FCA33062}"/>
                </a:ext>
              </a:extLst>
            </p:cNvPr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71">
              <a:extLst>
                <a:ext uri="{FF2B5EF4-FFF2-40B4-BE49-F238E27FC236}">
                  <a16:creationId xmlns:a16="http://schemas.microsoft.com/office/drawing/2014/main" id="{5369E408-767B-4B2D-9C0E-C7618A8C224B}"/>
                </a:ext>
              </a:extLst>
            </p:cNvPr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72">
              <a:extLst>
                <a:ext uri="{FF2B5EF4-FFF2-40B4-BE49-F238E27FC236}">
                  <a16:creationId xmlns:a16="http://schemas.microsoft.com/office/drawing/2014/main" id="{9422B8F8-5D5F-4776-839D-C9FEA883F014}"/>
                </a:ext>
              </a:extLst>
            </p:cNvPr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73">
              <a:extLst>
                <a:ext uri="{FF2B5EF4-FFF2-40B4-BE49-F238E27FC236}">
                  <a16:creationId xmlns:a16="http://schemas.microsoft.com/office/drawing/2014/main" id="{7FC8AC51-BB53-4040-B67B-4FAE7AE52ADE}"/>
                </a:ext>
              </a:extLst>
            </p:cNvPr>
            <p:cNvSpPr/>
            <p:nvPr/>
          </p:nvSpPr>
          <p:spPr>
            <a:xfrm>
              <a:off x="3440487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6">
              <a:extLst>
                <a:ext uri="{FF2B5EF4-FFF2-40B4-BE49-F238E27FC236}">
                  <a16:creationId xmlns:a16="http://schemas.microsoft.com/office/drawing/2014/main" id="{6563ACD3-C16B-4B84-9088-F100A800C4F8}"/>
                </a:ext>
              </a:extLst>
            </p:cNvPr>
            <p:cNvCxnSpPr>
              <a:stCxn id="112" idx="6"/>
              <a:endCxn id="118" idx="2"/>
            </p:cNvCxnSpPr>
            <p:nvPr/>
          </p:nvCxnSpPr>
          <p:spPr>
            <a:xfrm>
              <a:off x="2781300" y="180975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0">
              <a:extLst>
                <a:ext uri="{FF2B5EF4-FFF2-40B4-BE49-F238E27FC236}">
                  <a16:creationId xmlns:a16="http://schemas.microsoft.com/office/drawing/2014/main" id="{FC67D9A5-3521-4EB3-9119-D67C7475D8A3}"/>
                </a:ext>
              </a:extLst>
            </p:cNvPr>
            <p:cNvCxnSpPr>
              <a:stCxn id="112" idx="6"/>
              <a:endCxn id="120" idx="2"/>
            </p:cNvCxnSpPr>
            <p:nvPr/>
          </p:nvCxnSpPr>
          <p:spPr>
            <a:xfrm>
              <a:off x="2781300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8">
              <a:extLst>
                <a:ext uri="{FF2B5EF4-FFF2-40B4-BE49-F238E27FC236}">
                  <a16:creationId xmlns:a16="http://schemas.microsoft.com/office/drawing/2014/main" id="{17CE4BB8-6B2D-4889-9503-8A1D1FA390C8}"/>
                </a:ext>
              </a:extLst>
            </p:cNvPr>
            <p:cNvCxnSpPr>
              <a:stCxn id="112" idx="6"/>
              <a:endCxn id="122" idx="2"/>
            </p:cNvCxnSpPr>
            <p:nvPr/>
          </p:nvCxnSpPr>
          <p:spPr>
            <a:xfrm>
              <a:off x="2781300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40">
              <a:extLst>
                <a:ext uri="{FF2B5EF4-FFF2-40B4-BE49-F238E27FC236}">
                  <a16:creationId xmlns:a16="http://schemas.microsoft.com/office/drawing/2014/main" id="{B4FA1AA4-3560-472D-971F-FD43443E8CD9}"/>
                </a:ext>
              </a:extLst>
            </p:cNvPr>
            <p:cNvCxnSpPr>
              <a:stCxn id="112" idx="6"/>
              <a:endCxn id="123" idx="2"/>
            </p:cNvCxnSpPr>
            <p:nvPr/>
          </p:nvCxnSpPr>
          <p:spPr>
            <a:xfrm>
              <a:off x="2781300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2049">
              <a:extLst>
                <a:ext uri="{FF2B5EF4-FFF2-40B4-BE49-F238E27FC236}">
                  <a16:creationId xmlns:a16="http://schemas.microsoft.com/office/drawing/2014/main" id="{E85A284B-4E64-4FF5-8346-C99120B13632}"/>
                </a:ext>
              </a:extLst>
            </p:cNvPr>
            <p:cNvCxnSpPr>
              <a:stCxn id="114" idx="6"/>
              <a:endCxn id="118" idx="2"/>
            </p:cNvCxnSpPr>
            <p:nvPr/>
          </p:nvCxnSpPr>
          <p:spPr>
            <a:xfrm flipV="1">
              <a:off x="2781300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2051">
              <a:extLst>
                <a:ext uri="{FF2B5EF4-FFF2-40B4-BE49-F238E27FC236}">
                  <a16:creationId xmlns:a16="http://schemas.microsoft.com/office/drawing/2014/main" id="{F244FE91-E4EF-4DB6-A99F-2C9530FB056E}"/>
                </a:ext>
              </a:extLst>
            </p:cNvPr>
            <p:cNvCxnSpPr>
              <a:stCxn id="116" idx="6"/>
              <a:endCxn id="118" idx="2"/>
            </p:cNvCxnSpPr>
            <p:nvPr/>
          </p:nvCxnSpPr>
          <p:spPr>
            <a:xfrm flipV="1">
              <a:off x="2781300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2053">
              <a:extLst>
                <a:ext uri="{FF2B5EF4-FFF2-40B4-BE49-F238E27FC236}">
                  <a16:creationId xmlns:a16="http://schemas.microsoft.com/office/drawing/2014/main" id="{6A561F83-5518-46CE-8889-5B76FA71348E}"/>
                </a:ext>
              </a:extLst>
            </p:cNvPr>
            <p:cNvCxnSpPr>
              <a:stCxn id="117" idx="6"/>
              <a:endCxn id="118" idx="2"/>
            </p:cNvCxnSpPr>
            <p:nvPr/>
          </p:nvCxnSpPr>
          <p:spPr>
            <a:xfrm flipV="1">
              <a:off x="2781300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2055">
              <a:extLst>
                <a:ext uri="{FF2B5EF4-FFF2-40B4-BE49-F238E27FC236}">
                  <a16:creationId xmlns:a16="http://schemas.microsoft.com/office/drawing/2014/main" id="{7F659AE7-44F7-48F5-88D7-43FF8EA2E965}"/>
                </a:ext>
              </a:extLst>
            </p:cNvPr>
            <p:cNvCxnSpPr>
              <a:stCxn id="114" idx="6"/>
              <a:endCxn id="120" idx="2"/>
            </p:cNvCxnSpPr>
            <p:nvPr/>
          </p:nvCxnSpPr>
          <p:spPr>
            <a:xfrm>
              <a:off x="2781300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2057">
              <a:extLst>
                <a:ext uri="{FF2B5EF4-FFF2-40B4-BE49-F238E27FC236}">
                  <a16:creationId xmlns:a16="http://schemas.microsoft.com/office/drawing/2014/main" id="{8B3EB9AB-9F72-448D-BCE0-C75870F61959}"/>
                </a:ext>
              </a:extLst>
            </p:cNvPr>
            <p:cNvCxnSpPr>
              <a:stCxn id="114" idx="6"/>
              <a:endCxn id="122" idx="2"/>
            </p:cNvCxnSpPr>
            <p:nvPr/>
          </p:nvCxnSpPr>
          <p:spPr>
            <a:xfrm>
              <a:off x="27813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2059">
              <a:extLst>
                <a:ext uri="{FF2B5EF4-FFF2-40B4-BE49-F238E27FC236}">
                  <a16:creationId xmlns:a16="http://schemas.microsoft.com/office/drawing/2014/main" id="{2C86D500-FE22-4186-9A1E-AF84B4F0B71E}"/>
                </a:ext>
              </a:extLst>
            </p:cNvPr>
            <p:cNvCxnSpPr>
              <a:stCxn id="114" idx="6"/>
              <a:endCxn id="123" idx="2"/>
            </p:cNvCxnSpPr>
            <p:nvPr/>
          </p:nvCxnSpPr>
          <p:spPr>
            <a:xfrm>
              <a:off x="2781300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2061">
              <a:extLst>
                <a:ext uri="{FF2B5EF4-FFF2-40B4-BE49-F238E27FC236}">
                  <a16:creationId xmlns:a16="http://schemas.microsoft.com/office/drawing/2014/main" id="{8A9EC9A6-DB55-4EF5-8745-5EA2A701556C}"/>
                </a:ext>
              </a:extLst>
            </p:cNvPr>
            <p:cNvCxnSpPr>
              <a:stCxn id="116" idx="6"/>
              <a:endCxn id="122" idx="2"/>
            </p:cNvCxnSpPr>
            <p:nvPr/>
          </p:nvCxnSpPr>
          <p:spPr>
            <a:xfrm>
              <a:off x="2781300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2063">
              <a:extLst>
                <a:ext uri="{FF2B5EF4-FFF2-40B4-BE49-F238E27FC236}">
                  <a16:creationId xmlns:a16="http://schemas.microsoft.com/office/drawing/2014/main" id="{3B7E0748-AFD9-4DF2-B555-F3BF2831099C}"/>
                </a:ext>
              </a:extLst>
            </p:cNvPr>
            <p:cNvCxnSpPr>
              <a:stCxn id="116" idx="6"/>
              <a:endCxn id="123" idx="2"/>
            </p:cNvCxnSpPr>
            <p:nvPr/>
          </p:nvCxnSpPr>
          <p:spPr>
            <a:xfrm>
              <a:off x="2781300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2065">
              <a:extLst>
                <a:ext uri="{FF2B5EF4-FFF2-40B4-BE49-F238E27FC236}">
                  <a16:creationId xmlns:a16="http://schemas.microsoft.com/office/drawing/2014/main" id="{2C1FA451-1FFF-4842-B4D7-EDBA15961CB5}"/>
                </a:ext>
              </a:extLst>
            </p:cNvPr>
            <p:cNvCxnSpPr>
              <a:stCxn id="117" idx="6"/>
              <a:endCxn id="120" idx="2"/>
            </p:cNvCxnSpPr>
            <p:nvPr/>
          </p:nvCxnSpPr>
          <p:spPr>
            <a:xfrm flipV="1">
              <a:off x="2781300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2067">
              <a:extLst>
                <a:ext uri="{FF2B5EF4-FFF2-40B4-BE49-F238E27FC236}">
                  <a16:creationId xmlns:a16="http://schemas.microsoft.com/office/drawing/2014/main" id="{A1DDF0CD-0948-46CA-BBD7-B4F134109297}"/>
                </a:ext>
              </a:extLst>
            </p:cNvPr>
            <p:cNvCxnSpPr>
              <a:stCxn id="117" idx="6"/>
              <a:endCxn id="122" idx="2"/>
            </p:cNvCxnSpPr>
            <p:nvPr/>
          </p:nvCxnSpPr>
          <p:spPr>
            <a:xfrm flipV="1">
              <a:off x="2781300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2069">
              <a:extLst>
                <a:ext uri="{FF2B5EF4-FFF2-40B4-BE49-F238E27FC236}">
                  <a16:creationId xmlns:a16="http://schemas.microsoft.com/office/drawing/2014/main" id="{96C5A39C-E95A-4F70-87F0-9939C51DABEE}"/>
                </a:ext>
              </a:extLst>
            </p:cNvPr>
            <p:cNvCxnSpPr>
              <a:stCxn id="117" idx="6"/>
              <a:endCxn id="123" idx="2"/>
            </p:cNvCxnSpPr>
            <p:nvPr/>
          </p:nvCxnSpPr>
          <p:spPr>
            <a:xfrm>
              <a:off x="2781300" y="322144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2071">
              <a:extLst>
                <a:ext uri="{FF2B5EF4-FFF2-40B4-BE49-F238E27FC236}">
                  <a16:creationId xmlns:a16="http://schemas.microsoft.com/office/drawing/2014/main" id="{E3C7472F-2823-49AF-932F-5F51975ED601}"/>
                </a:ext>
              </a:extLst>
            </p:cNvPr>
            <p:cNvCxnSpPr>
              <a:stCxn id="116" idx="6"/>
              <a:endCxn id="120" idx="2"/>
            </p:cNvCxnSpPr>
            <p:nvPr/>
          </p:nvCxnSpPr>
          <p:spPr>
            <a:xfrm flipV="1">
              <a:off x="27813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24">
              <a:extLst>
                <a:ext uri="{FF2B5EF4-FFF2-40B4-BE49-F238E27FC236}">
                  <a16:creationId xmlns:a16="http://schemas.microsoft.com/office/drawing/2014/main" id="{9C04858B-45AC-435C-B8A6-620DC8D18A63}"/>
                </a:ext>
              </a:extLst>
            </p:cNvPr>
            <p:cNvSpPr/>
            <p:nvPr/>
          </p:nvSpPr>
          <p:spPr>
            <a:xfrm>
              <a:off x="3440487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25">
              <a:extLst>
                <a:ext uri="{FF2B5EF4-FFF2-40B4-BE49-F238E27FC236}">
                  <a16:creationId xmlns:a16="http://schemas.microsoft.com/office/drawing/2014/main" id="{590CA548-C5EA-4F72-8750-CC043FF51797}"/>
                </a:ext>
              </a:extLst>
            </p:cNvPr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26">
              <a:extLst>
                <a:ext uri="{FF2B5EF4-FFF2-40B4-BE49-F238E27FC236}">
                  <a16:creationId xmlns:a16="http://schemas.microsoft.com/office/drawing/2014/main" id="{9A08304A-EDB5-4145-A0C1-AE64EF4417AE}"/>
                </a:ext>
              </a:extLst>
            </p:cNvPr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27">
              <a:extLst>
                <a:ext uri="{FF2B5EF4-FFF2-40B4-BE49-F238E27FC236}">
                  <a16:creationId xmlns:a16="http://schemas.microsoft.com/office/drawing/2014/main" id="{F15FDFC7-FFF1-4D85-B4A4-98F23A5B2638}"/>
                </a:ext>
              </a:extLst>
            </p:cNvPr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28">
              <a:extLst>
                <a:ext uri="{FF2B5EF4-FFF2-40B4-BE49-F238E27FC236}">
                  <a16:creationId xmlns:a16="http://schemas.microsoft.com/office/drawing/2014/main" id="{921DB1E5-124D-4B48-8233-C43524074730}"/>
                </a:ext>
              </a:extLst>
            </p:cNvPr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29">
              <a:extLst>
                <a:ext uri="{FF2B5EF4-FFF2-40B4-BE49-F238E27FC236}">
                  <a16:creationId xmlns:a16="http://schemas.microsoft.com/office/drawing/2014/main" id="{E0DC0CE2-A944-4DC0-81B4-AB8FA7663992}"/>
                </a:ext>
              </a:extLst>
            </p:cNvPr>
            <p:cNvSpPr/>
            <p:nvPr/>
          </p:nvSpPr>
          <p:spPr>
            <a:xfrm>
              <a:off x="3440487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30">
              <a:extLst>
                <a:ext uri="{FF2B5EF4-FFF2-40B4-BE49-F238E27FC236}">
                  <a16:creationId xmlns:a16="http://schemas.microsoft.com/office/drawing/2014/main" id="{1610B6D1-81F8-4806-A0EA-6307F67358DF}"/>
                </a:ext>
              </a:extLst>
            </p:cNvPr>
            <p:cNvSpPr/>
            <p:nvPr/>
          </p:nvSpPr>
          <p:spPr>
            <a:xfrm>
              <a:off x="4442574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31">
              <a:extLst>
                <a:ext uri="{FF2B5EF4-FFF2-40B4-BE49-F238E27FC236}">
                  <a16:creationId xmlns:a16="http://schemas.microsoft.com/office/drawing/2014/main" id="{FED161FB-BA7B-42C3-A612-AA4CD769B6C6}"/>
                </a:ext>
              </a:extLst>
            </p:cNvPr>
            <p:cNvSpPr/>
            <p:nvPr/>
          </p:nvSpPr>
          <p:spPr>
            <a:xfrm>
              <a:off x="4442574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32">
              <a:extLst>
                <a:ext uri="{FF2B5EF4-FFF2-40B4-BE49-F238E27FC236}">
                  <a16:creationId xmlns:a16="http://schemas.microsoft.com/office/drawing/2014/main" id="{988FC03A-30FC-44CC-8198-A7982CBC1DD8}"/>
                </a:ext>
              </a:extLst>
            </p:cNvPr>
            <p:cNvSpPr/>
            <p:nvPr/>
          </p:nvSpPr>
          <p:spPr>
            <a:xfrm>
              <a:off x="4442574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33">
              <a:extLst>
                <a:ext uri="{FF2B5EF4-FFF2-40B4-BE49-F238E27FC236}">
                  <a16:creationId xmlns:a16="http://schemas.microsoft.com/office/drawing/2014/main" id="{809039CB-DAD2-4460-9B46-B1633B320341}"/>
                </a:ext>
              </a:extLst>
            </p:cNvPr>
            <p:cNvSpPr/>
            <p:nvPr/>
          </p:nvSpPr>
          <p:spPr>
            <a:xfrm>
              <a:off x="4442574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34">
              <a:extLst>
                <a:ext uri="{FF2B5EF4-FFF2-40B4-BE49-F238E27FC236}">
                  <a16:creationId xmlns:a16="http://schemas.microsoft.com/office/drawing/2014/main" id="{67D4B31E-E885-4D24-850B-0FB701A66D43}"/>
                </a:ext>
              </a:extLst>
            </p:cNvPr>
            <p:cNvSpPr/>
            <p:nvPr/>
          </p:nvSpPr>
          <p:spPr>
            <a:xfrm>
              <a:off x="4442574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35">
              <a:extLst>
                <a:ext uri="{FF2B5EF4-FFF2-40B4-BE49-F238E27FC236}">
                  <a16:creationId xmlns:a16="http://schemas.microsoft.com/office/drawing/2014/main" id="{F1064886-36D6-4EC9-B6A1-BA7ABDE641C8}"/>
                </a:ext>
              </a:extLst>
            </p:cNvPr>
            <p:cNvSpPr/>
            <p:nvPr/>
          </p:nvSpPr>
          <p:spPr>
            <a:xfrm>
              <a:off x="4442574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Arrow Connector 136">
              <a:extLst>
                <a:ext uri="{FF2B5EF4-FFF2-40B4-BE49-F238E27FC236}">
                  <a16:creationId xmlns:a16="http://schemas.microsoft.com/office/drawing/2014/main" id="{4CD1A900-9A90-4193-976C-25414B8A7F5C}"/>
                </a:ext>
              </a:extLst>
            </p:cNvPr>
            <p:cNvCxnSpPr>
              <a:stCxn id="140" idx="6"/>
              <a:endCxn id="146" idx="2"/>
            </p:cNvCxnSpPr>
            <p:nvPr/>
          </p:nvCxnSpPr>
          <p:spPr>
            <a:xfrm>
              <a:off x="3783387" y="180975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37">
              <a:extLst>
                <a:ext uri="{FF2B5EF4-FFF2-40B4-BE49-F238E27FC236}">
                  <a16:creationId xmlns:a16="http://schemas.microsoft.com/office/drawing/2014/main" id="{00299B38-DC52-4A2E-AD85-6F53B8826BE2}"/>
                </a:ext>
              </a:extLst>
            </p:cNvPr>
            <p:cNvCxnSpPr>
              <a:stCxn id="140" idx="6"/>
              <a:endCxn id="148" idx="2"/>
            </p:cNvCxnSpPr>
            <p:nvPr/>
          </p:nvCxnSpPr>
          <p:spPr>
            <a:xfrm>
              <a:off x="3783387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38">
              <a:extLst>
                <a:ext uri="{FF2B5EF4-FFF2-40B4-BE49-F238E27FC236}">
                  <a16:creationId xmlns:a16="http://schemas.microsoft.com/office/drawing/2014/main" id="{42A10422-7038-4749-99F9-ED33E6DC3D02}"/>
                </a:ext>
              </a:extLst>
            </p:cNvPr>
            <p:cNvCxnSpPr>
              <a:stCxn id="140" idx="6"/>
              <a:endCxn id="150" idx="2"/>
            </p:cNvCxnSpPr>
            <p:nvPr/>
          </p:nvCxnSpPr>
          <p:spPr>
            <a:xfrm>
              <a:off x="3783387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39">
              <a:extLst>
                <a:ext uri="{FF2B5EF4-FFF2-40B4-BE49-F238E27FC236}">
                  <a16:creationId xmlns:a16="http://schemas.microsoft.com/office/drawing/2014/main" id="{2F5A3585-F252-46A1-B283-6AD7E4A4CEEE}"/>
                </a:ext>
              </a:extLst>
            </p:cNvPr>
            <p:cNvCxnSpPr>
              <a:stCxn id="140" idx="6"/>
              <a:endCxn id="151" idx="2"/>
            </p:cNvCxnSpPr>
            <p:nvPr/>
          </p:nvCxnSpPr>
          <p:spPr>
            <a:xfrm>
              <a:off x="3783387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40">
              <a:extLst>
                <a:ext uri="{FF2B5EF4-FFF2-40B4-BE49-F238E27FC236}">
                  <a16:creationId xmlns:a16="http://schemas.microsoft.com/office/drawing/2014/main" id="{0F04B11C-745B-4392-8F26-DED415C5810B}"/>
                </a:ext>
              </a:extLst>
            </p:cNvPr>
            <p:cNvCxnSpPr>
              <a:stCxn id="142" idx="6"/>
              <a:endCxn id="146" idx="2"/>
            </p:cNvCxnSpPr>
            <p:nvPr/>
          </p:nvCxnSpPr>
          <p:spPr>
            <a:xfrm flipV="1">
              <a:off x="3783387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41">
              <a:extLst>
                <a:ext uri="{FF2B5EF4-FFF2-40B4-BE49-F238E27FC236}">
                  <a16:creationId xmlns:a16="http://schemas.microsoft.com/office/drawing/2014/main" id="{556C42F4-8FF7-44B4-896E-2091F869683D}"/>
                </a:ext>
              </a:extLst>
            </p:cNvPr>
            <p:cNvCxnSpPr>
              <a:stCxn id="144" idx="6"/>
              <a:endCxn id="146" idx="2"/>
            </p:cNvCxnSpPr>
            <p:nvPr/>
          </p:nvCxnSpPr>
          <p:spPr>
            <a:xfrm flipV="1">
              <a:off x="3783387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42">
              <a:extLst>
                <a:ext uri="{FF2B5EF4-FFF2-40B4-BE49-F238E27FC236}">
                  <a16:creationId xmlns:a16="http://schemas.microsoft.com/office/drawing/2014/main" id="{42CDE921-C36E-4E44-B7F0-B9CEDE66EA73}"/>
                </a:ext>
              </a:extLst>
            </p:cNvPr>
            <p:cNvCxnSpPr>
              <a:stCxn id="145" idx="6"/>
              <a:endCxn id="146" idx="2"/>
            </p:cNvCxnSpPr>
            <p:nvPr/>
          </p:nvCxnSpPr>
          <p:spPr>
            <a:xfrm flipV="1">
              <a:off x="3783387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43">
              <a:extLst>
                <a:ext uri="{FF2B5EF4-FFF2-40B4-BE49-F238E27FC236}">
                  <a16:creationId xmlns:a16="http://schemas.microsoft.com/office/drawing/2014/main" id="{8E07E173-DB8A-44FE-832C-4FCD3A8C5B6F}"/>
                </a:ext>
              </a:extLst>
            </p:cNvPr>
            <p:cNvCxnSpPr>
              <a:stCxn id="142" idx="6"/>
              <a:endCxn id="148" idx="2"/>
            </p:cNvCxnSpPr>
            <p:nvPr/>
          </p:nvCxnSpPr>
          <p:spPr>
            <a:xfrm>
              <a:off x="3783387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44">
              <a:extLst>
                <a:ext uri="{FF2B5EF4-FFF2-40B4-BE49-F238E27FC236}">
                  <a16:creationId xmlns:a16="http://schemas.microsoft.com/office/drawing/2014/main" id="{A8A46476-13C2-47E4-929E-101BED79D666}"/>
                </a:ext>
              </a:extLst>
            </p:cNvPr>
            <p:cNvCxnSpPr>
              <a:stCxn id="142" idx="6"/>
              <a:endCxn id="150" idx="2"/>
            </p:cNvCxnSpPr>
            <p:nvPr/>
          </p:nvCxnSpPr>
          <p:spPr>
            <a:xfrm>
              <a:off x="3783387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45">
              <a:extLst>
                <a:ext uri="{FF2B5EF4-FFF2-40B4-BE49-F238E27FC236}">
                  <a16:creationId xmlns:a16="http://schemas.microsoft.com/office/drawing/2014/main" id="{40C406D1-BBA5-4F0F-841C-00C9D826B80F}"/>
                </a:ext>
              </a:extLst>
            </p:cNvPr>
            <p:cNvCxnSpPr>
              <a:stCxn id="142" idx="6"/>
              <a:endCxn id="151" idx="2"/>
            </p:cNvCxnSpPr>
            <p:nvPr/>
          </p:nvCxnSpPr>
          <p:spPr>
            <a:xfrm>
              <a:off x="3783387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46">
              <a:extLst>
                <a:ext uri="{FF2B5EF4-FFF2-40B4-BE49-F238E27FC236}">
                  <a16:creationId xmlns:a16="http://schemas.microsoft.com/office/drawing/2014/main" id="{74562B81-45AB-4477-8FDE-CF3B811F9958}"/>
                </a:ext>
              </a:extLst>
            </p:cNvPr>
            <p:cNvCxnSpPr>
              <a:stCxn id="144" idx="6"/>
              <a:endCxn id="150" idx="2"/>
            </p:cNvCxnSpPr>
            <p:nvPr/>
          </p:nvCxnSpPr>
          <p:spPr>
            <a:xfrm>
              <a:off x="3783387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47">
              <a:extLst>
                <a:ext uri="{FF2B5EF4-FFF2-40B4-BE49-F238E27FC236}">
                  <a16:creationId xmlns:a16="http://schemas.microsoft.com/office/drawing/2014/main" id="{012459DE-FC41-467E-B48B-D133368BDF50}"/>
                </a:ext>
              </a:extLst>
            </p:cNvPr>
            <p:cNvCxnSpPr>
              <a:stCxn id="144" idx="6"/>
              <a:endCxn id="151" idx="2"/>
            </p:cNvCxnSpPr>
            <p:nvPr/>
          </p:nvCxnSpPr>
          <p:spPr>
            <a:xfrm>
              <a:off x="3783387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48">
              <a:extLst>
                <a:ext uri="{FF2B5EF4-FFF2-40B4-BE49-F238E27FC236}">
                  <a16:creationId xmlns:a16="http://schemas.microsoft.com/office/drawing/2014/main" id="{712238A8-45B5-4537-BADA-074DC6658150}"/>
                </a:ext>
              </a:extLst>
            </p:cNvPr>
            <p:cNvCxnSpPr>
              <a:stCxn id="145" idx="6"/>
              <a:endCxn id="148" idx="2"/>
            </p:cNvCxnSpPr>
            <p:nvPr/>
          </p:nvCxnSpPr>
          <p:spPr>
            <a:xfrm flipV="1">
              <a:off x="3783387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49">
              <a:extLst>
                <a:ext uri="{FF2B5EF4-FFF2-40B4-BE49-F238E27FC236}">
                  <a16:creationId xmlns:a16="http://schemas.microsoft.com/office/drawing/2014/main" id="{4A31D7A1-A9F9-45BE-AC55-8C1B2FB0B74B}"/>
                </a:ext>
              </a:extLst>
            </p:cNvPr>
            <p:cNvCxnSpPr>
              <a:stCxn id="145" idx="6"/>
              <a:endCxn id="150" idx="2"/>
            </p:cNvCxnSpPr>
            <p:nvPr/>
          </p:nvCxnSpPr>
          <p:spPr>
            <a:xfrm flipV="1">
              <a:off x="3783387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50">
              <a:extLst>
                <a:ext uri="{FF2B5EF4-FFF2-40B4-BE49-F238E27FC236}">
                  <a16:creationId xmlns:a16="http://schemas.microsoft.com/office/drawing/2014/main" id="{EABBC768-E807-4B7E-B299-00EEF94E0D57}"/>
                </a:ext>
              </a:extLst>
            </p:cNvPr>
            <p:cNvCxnSpPr>
              <a:stCxn id="145" idx="6"/>
              <a:endCxn id="151" idx="2"/>
            </p:cNvCxnSpPr>
            <p:nvPr/>
          </p:nvCxnSpPr>
          <p:spPr>
            <a:xfrm>
              <a:off x="3783387" y="322144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51">
              <a:extLst>
                <a:ext uri="{FF2B5EF4-FFF2-40B4-BE49-F238E27FC236}">
                  <a16:creationId xmlns:a16="http://schemas.microsoft.com/office/drawing/2014/main" id="{31895F48-DD18-41E0-9E6F-26072179A0FB}"/>
                </a:ext>
              </a:extLst>
            </p:cNvPr>
            <p:cNvCxnSpPr>
              <a:stCxn id="144" idx="6"/>
              <a:endCxn id="148" idx="2"/>
            </p:cNvCxnSpPr>
            <p:nvPr/>
          </p:nvCxnSpPr>
          <p:spPr>
            <a:xfrm flipV="1">
              <a:off x="3783387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52">
              <a:extLst>
                <a:ext uri="{FF2B5EF4-FFF2-40B4-BE49-F238E27FC236}">
                  <a16:creationId xmlns:a16="http://schemas.microsoft.com/office/drawing/2014/main" id="{545F973B-CF54-43C7-97EA-A0C0E7E79923}"/>
                </a:ext>
              </a:extLst>
            </p:cNvPr>
            <p:cNvSpPr/>
            <p:nvPr/>
          </p:nvSpPr>
          <p:spPr>
            <a:xfrm>
              <a:off x="4441361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53">
              <a:extLst>
                <a:ext uri="{FF2B5EF4-FFF2-40B4-BE49-F238E27FC236}">
                  <a16:creationId xmlns:a16="http://schemas.microsoft.com/office/drawing/2014/main" id="{64507C1B-28B8-46F5-84D9-FBB3A2DB449D}"/>
                </a:ext>
              </a:extLst>
            </p:cNvPr>
            <p:cNvSpPr/>
            <p:nvPr/>
          </p:nvSpPr>
          <p:spPr>
            <a:xfrm>
              <a:off x="4441361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54">
              <a:extLst>
                <a:ext uri="{FF2B5EF4-FFF2-40B4-BE49-F238E27FC236}">
                  <a16:creationId xmlns:a16="http://schemas.microsoft.com/office/drawing/2014/main" id="{0E7E98CD-0F89-4CC6-A813-6822C0EBE817}"/>
                </a:ext>
              </a:extLst>
            </p:cNvPr>
            <p:cNvSpPr/>
            <p:nvPr/>
          </p:nvSpPr>
          <p:spPr>
            <a:xfrm>
              <a:off x="4441361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55">
              <a:extLst>
                <a:ext uri="{FF2B5EF4-FFF2-40B4-BE49-F238E27FC236}">
                  <a16:creationId xmlns:a16="http://schemas.microsoft.com/office/drawing/2014/main" id="{30FF3139-C592-403F-B6E4-10DFFDFA1394}"/>
                </a:ext>
              </a:extLst>
            </p:cNvPr>
            <p:cNvSpPr/>
            <p:nvPr/>
          </p:nvSpPr>
          <p:spPr>
            <a:xfrm>
              <a:off x="4441361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56">
              <a:extLst>
                <a:ext uri="{FF2B5EF4-FFF2-40B4-BE49-F238E27FC236}">
                  <a16:creationId xmlns:a16="http://schemas.microsoft.com/office/drawing/2014/main" id="{A4FE00D9-AF96-4652-9ED3-2FDCA3E01CD7}"/>
                </a:ext>
              </a:extLst>
            </p:cNvPr>
            <p:cNvSpPr/>
            <p:nvPr/>
          </p:nvSpPr>
          <p:spPr>
            <a:xfrm>
              <a:off x="4441361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57">
              <a:extLst>
                <a:ext uri="{FF2B5EF4-FFF2-40B4-BE49-F238E27FC236}">
                  <a16:creationId xmlns:a16="http://schemas.microsoft.com/office/drawing/2014/main" id="{EEECE1FE-D6A6-4E7E-8BFF-99D7B5FC7744}"/>
                </a:ext>
              </a:extLst>
            </p:cNvPr>
            <p:cNvSpPr/>
            <p:nvPr/>
          </p:nvSpPr>
          <p:spPr>
            <a:xfrm>
              <a:off x="4441361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58">
              <a:extLst>
                <a:ext uri="{FF2B5EF4-FFF2-40B4-BE49-F238E27FC236}">
                  <a16:creationId xmlns:a16="http://schemas.microsoft.com/office/drawing/2014/main" id="{B7742F16-FBED-41F7-8B6C-3DC7F1C4CC7D}"/>
                </a:ext>
              </a:extLst>
            </p:cNvPr>
            <p:cNvSpPr/>
            <p:nvPr/>
          </p:nvSpPr>
          <p:spPr>
            <a:xfrm>
              <a:off x="5443448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59">
              <a:extLst>
                <a:ext uri="{FF2B5EF4-FFF2-40B4-BE49-F238E27FC236}">
                  <a16:creationId xmlns:a16="http://schemas.microsoft.com/office/drawing/2014/main" id="{7CB84F30-A0D5-4DD2-9B5C-2CEB9295BBFB}"/>
                </a:ext>
              </a:extLst>
            </p:cNvPr>
            <p:cNvSpPr/>
            <p:nvPr/>
          </p:nvSpPr>
          <p:spPr>
            <a:xfrm>
              <a:off x="5443448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60">
              <a:extLst>
                <a:ext uri="{FF2B5EF4-FFF2-40B4-BE49-F238E27FC236}">
                  <a16:creationId xmlns:a16="http://schemas.microsoft.com/office/drawing/2014/main" id="{0BE6D292-6DDE-4E02-802E-1507E29DC711}"/>
                </a:ext>
              </a:extLst>
            </p:cNvPr>
            <p:cNvSpPr/>
            <p:nvPr/>
          </p:nvSpPr>
          <p:spPr>
            <a:xfrm>
              <a:off x="5443448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61">
              <a:extLst>
                <a:ext uri="{FF2B5EF4-FFF2-40B4-BE49-F238E27FC236}">
                  <a16:creationId xmlns:a16="http://schemas.microsoft.com/office/drawing/2014/main" id="{DE4F71F4-BC87-41C3-990A-1B62EB55AB14}"/>
                </a:ext>
              </a:extLst>
            </p:cNvPr>
            <p:cNvSpPr/>
            <p:nvPr/>
          </p:nvSpPr>
          <p:spPr>
            <a:xfrm>
              <a:off x="5443448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62">
              <a:extLst>
                <a:ext uri="{FF2B5EF4-FFF2-40B4-BE49-F238E27FC236}">
                  <a16:creationId xmlns:a16="http://schemas.microsoft.com/office/drawing/2014/main" id="{4CDC634C-D695-4329-8F15-6F9EB4A77F6F}"/>
                </a:ext>
              </a:extLst>
            </p:cNvPr>
            <p:cNvSpPr/>
            <p:nvPr/>
          </p:nvSpPr>
          <p:spPr>
            <a:xfrm>
              <a:off x="5443448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63">
              <a:extLst>
                <a:ext uri="{FF2B5EF4-FFF2-40B4-BE49-F238E27FC236}">
                  <a16:creationId xmlns:a16="http://schemas.microsoft.com/office/drawing/2014/main" id="{86401938-832C-4418-9148-33847AB7E0FF}"/>
                </a:ext>
              </a:extLst>
            </p:cNvPr>
            <p:cNvSpPr/>
            <p:nvPr/>
          </p:nvSpPr>
          <p:spPr>
            <a:xfrm>
              <a:off x="5443448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64">
              <a:extLst>
                <a:ext uri="{FF2B5EF4-FFF2-40B4-BE49-F238E27FC236}">
                  <a16:creationId xmlns:a16="http://schemas.microsoft.com/office/drawing/2014/main" id="{9C21664F-29E2-49CA-AED3-6111CF1E0DC8}"/>
                </a:ext>
              </a:extLst>
            </p:cNvPr>
            <p:cNvCxnSpPr>
              <a:stCxn id="168" idx="6"/>
              <a:endCxn id="174" idx="2"/>
            </p:cNvCxnSpPr>
            <p:nvPr/>
          </p:nvCxnSpPr>
          <p:spPr>
            <a:xfrm>
              <a:off x="4784261" y="180975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65">
              <a:extLst>
                <a:ext uri="{FF2B5EF4-FFF2-40B4-BE49-F238E27FC236}">
                  <a16:creationId xmlns:a16="http://schemas.microsoft.com/office/drawing/2014/main" id="{6A036482-2DDF-46EF-AC53-29F4DB479BC3}"/>
                </a:ext>
              </a:extLst>
            </p:cNvPr>
            <p:cNvCxnSpPr>
              <a:stCxn id="168" idx="6"/>
              <a:endCxn id="176" idx="2"/>
            </p:cNvCxnSpPr>
            <p:nvPr/>
          </p:nvCxnSpPr>
          <p:spPr>
            <a:xfrm>
              <a:off x="4784261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66">
              <a:extLst>
                <a:ext uri="{FF2B5EF4-FFF2-40B4-BE49-F238E27FC236}">
                  <a16:creationId xmlns:a16="http://schemas.microsoft.com/office/drawing/2014/main" id="{A0807A64-CCB2-40D4-B7FE-36C74CF9CDD6}"/>
                </a:ext>
              </a:extLst>
            </p:cNvPr>
            <p:cNvCxnSpPr>
              <a:stCxn id="168" idx="6"/>
              <a:endCxn id="178" idx="2"/>
            </p:cNvCxnSpPr>
            <p:nvPr/>
          </p:nvCxnSpPr>
          <p:spPr>
            <a:xfrm>
              <a:off x="4784261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67">
              <a:extLst>
                <a:ext uri="{FF2B5EF4-FFF2-40B4-BE49-F238E27FC236}">
                  <a16:creationId xmlns:a16="http://schemas.microsoft.com/office/drawing/2014/main" id="{0EA4EBC9-4637-45F5-AC65-4DABA8837D73}"/>
                </a:ext>
              </a:extLst>
            </p:cNvPr>
            <p:cNvCxnSpPr>
              <a:stCxn id="168" idx="6"/>
              <a:endCxn id="179" idx="2"/>
            </p:cNvCxnSpPr>
            <p:nvPr/>
          </p:nvCxnSpPr>
          <p:spPr>
            <a:xfrm>
              <a:off x="4784261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68">
              <a:extLst>
                <a:ext uri="{FF2B5EF4-FFF2-40B4-BE49-F238E27FC236}">
                  <a16:creationId xmlns:a16="http://schemas.microsoft.com/office/drawing/2014/main" id="{E103C562-8449-4EBC-9E63-C66981B5B144}"/>
                </a:ext>
              </a:extLst>
            </p:cNvPr>
            <p:cNvCxnSpPr>
              <a:stCxn id="170" idx="6"/>
              <a:endCxn id="174" idx="2"/>
            </p:cNvCxnSpPr>
            <p:nvPr/>
          </p:nvCxnSpPr>
          <p:spPr>
            <a:xfrm flipV="1">
              <a:off x="4784261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69">
              <a:extLst>
                <a:ext uri="{FF2B5EF4-FFF2-40B4-BE49-F238E27FC236}">
                  <a16:creationId xmlns:a16="http://schemas.microsoft.com/office/drawing/2014/main" id="{EBD84860-11D8-4A8B-AFED-E7F978135545}"/>
                </a:ext>
              </a:extLst>
            </p:cNvPr>
            <p:cNvCxnSpPr>
              <a:stCxn id="172" idx="6"/>
              <a:endCxn id="174" idx="2"/>
            </p:cNvCxnSpPr>
            <p:nvPr/>
          </p:nvCxnSpPr>
          <p:spPr>
            <a:xfrm flipV="1">
              <a:off x="4784261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70">
              <a:extLst>
                <a:ext uri="{FF2B5EF4-FFF2-40B4-BE49-F238E27FC236}">
                  <a16:creationId xmlns:a16="http://schemas.microsoft.com/office/drawing/2014/main" id="{C4DC376B-5CD4-48B2-8112-F1F8D13A0606}"/>
                </a:ext>
              </a:extLst>
            </p:cNvPr>
            <p:cNvCxnSpPr>
              <a:stCxn id="173" idx="6"/>
              <a:endCxn id="174" idx="2"/>
            </p:cNvCxnSpPr>
            <p:nvPr/>
          </p:nvCxnSpPr>
          <p:spPr>
            <a:xfrm flipV="1">
              <a:off x="4784261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71">
              <a:extLst>
                <a:ext uri="{FF2B5EF4-FFF2-40B4-BE49-F238E27FC236}">
                  <a16:creationId xmlns:a16="http://schemas.microsoft.com/office/drawing/2014/main" id="{49D33838-FD4D-4CB7-B0F1-6EA2624F0855}"/>
                </a:ext>
              </a:extLst>
            </p:cNvPr>
            <p:cNvCxnSpPr>
              <a:stCxn id="170" idx="6"/>
              <a:endCxn id="176" idx="2"/>
            </p:cNvCxnSpPr>
            <p:nvPr/>
          </p:nvCxnSpPr>
          <p:spPr>
            <a:xfrm>
              <a:off x="4784261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72">
              <a:extLst>
                <a:ext uri="{FF2B5EF4-FFF2-40B4-BE49-F238E27FC236}">
                  <a16:creationId xmlns:a16="http://schemas.microsoft.com/office/drawing/2014/main" id="{243C614E-5791-4477-8E52-9D7781E9E0AC}"/>
                </a:ext>
              </a:extLst>
            </p:cNvPr>
            <p:cNvCxnSpPr>
              <a:stCxn id="170" idx="6"/>
              <a:endCxn id="178" idx="2"/>
            </p:cNvCxnSpPr>
            <p:nvPr/>
          </p:nvCxnSpPr>
          <p:spPr>
            <a:xfrm>
              <a:off x="4784261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73">
              <a:extLst>
                <a:ext uri="{FF2B5EF4-FFF2-40B4-BE49-F238E27FC236}">
                  <a16:creationId xmlns:a16="http://schemas.microsoft.com/office/drawing/2014/main" id="{11D4E295-9B78-4BF2-8019-AFEA5CDD1627}"/>
                </a:ext>
              </a:extLst>
            </p:cNvPr>
            <p:cNvCxnSpPr>
              <a:stCxn id="170" idx="6"/>
              <a:endCxn id="179" idx="2"/>
            </p:cNvCxnSpPr>
            <p:nvPr/>
          </p:nvCxnSpPr>
          <p:spPr>
            <a:xfrm>
              <a:off x="4784261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74">
              <a:extLst>
                <a:ext uri="{FF2B5EF4-FFF2-40B4-BE49-F238E27FC236}">
                  <a16:creationId xmlns:a16="http://schemas.microsoft.com/office/drawing/2014/main" id="{2FD229A8-F040-4B8A-9B92-6FE6E92E5CE3}"/>
                </a:ext>
              </a:extLst>
            </p:cNvPr>
            <p:cNvCxnSpPr>
              <a:stCxn id="172" idx="6"/>
              <a:endCxn id="178" idx="2"/>
            </p:cNvCxnSpPr>
            <p:nvPr/>
          </p:nvCxnSpPr>
          <p:spPr>
            <a:xfrm>
              <a:off x="4784261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75">
              <a:extLst>
                <a:ext uri="{FF2B5EF4-FFF2-40B4-BE49-F238E27FC236}">
                  <a16:creationId xmlns:a16="http://schemas.microsoft.com/office/drawing/2014/main" id="{BDC7A854-A21A-480B-B877-7FB49A848289}"/>
                </a:ext>
              </a:extLst>
            </p:cNvPr>
            <p:cNvCxnSpPr>
              <a:stCxn id="172" idx="6"/>
              <a:endCxn id="179" idx="2"/>
            </p:cNvCxnSpPr>
            <p:nvPr/>
          </p:nvCxnSpPr>
          <p:spPr>
            <a:xfrm>
              <a:off x="4784261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76">
              <a:extLst>
                <a:ext uri="{FF2B5EF4-FFF2-40B4-BE49-F238E27FC236}">
                  <a16:creationId xmlns:a16="http://schemas.microsoft.com/office/drawing/2014/main" id="{829C2C8A-FA17-43DF-B33C-C9B1EA5BAA8B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 flipV="1">
              <a:off x="4784261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77">
              <a:extLst>
                <a:ext uri="{FF2B5EF4-FFF2-40B4-BE49-F238E27FC236}">
                  <a16:creationId xmlns:a16="http://schemas.microsoft.com/office/drawing/2014/main" id="{8654C587-B251-43A8-A7B7-6257EFD5F526}"/>
                </a:ext>
              </a:extLst>
            </p:cNvPr>
            <p:cNvCxnSpPr>
              <a:stCxn id="173" idx="6"/>
              <a:endCxn id="178" idx="2"/>
            </p:cNvCxnSpPr>
            <p:nvPr/>
          </p:nvCxnSpPr>
          <p:spPr>
            <a:xfrm flipV="1">
              <a:off x="4784261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78">
              <a:extLst>
                <a:ext uri="{FF2B5EF4-FFF2-40B4-BE49-F238E27FC236}">
                  <a16:creationId xmlns:a16="http://schemas.microsoft.com/office/drawing/2014/main" id="{D8B513DB-3ADB-4BEC-B99A-409A4DD58BF1}"/>
                </a:ext>
              </a:extLst>
            </p:cNvPr>
            <p:cNvCxnSpPr>
              <a:stCxn id="173" idx="6"/>
              <a:endCxn id="179" idx="2"/>
            </p:cNvCxnSpPr>
            <p:nvPr/>
          </p:nvCxnSpPr>
          <p:spPr>
            <a:xfrm>
              <a:off x="4784261" y="322144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79">
              <a:extLst>
                <a:ext uri="{FF2B5EF4-FFF2-40B4-BE49-F238E27FC236}">
                  <a16:creationId xmlns:a16="http://schemas.microsoft.com/office/drawing/2014/main" id="{A869BDDA-3BFF-44AF-B176-E1550EAD0AB8}"/>
                </a:ext>
              </a:extLst>
            </p:cNvPr>
            <p:cNvCxnSpPr>
              <a:stCxn id="172" idx="6"/>
              <a:endCxn id="176" idx="2"/>
            </p:cNvCxnSpPr>
            <p:nvPr/>
          </p:nvCxnSpPr>
          <p:spPr>
            <a:xfrm flipV="1">
              <a:off x="4784261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Oval 209">
              <a:extLst>
                <a:ext uri="{FF2B5EF4-FFF2-40B4-BE49-F238E27FC236}">
                  <a16:creationId xmlns:a16="http://schemas.microsoft.com/office/drawing/2014/main" id="{5D78FD00-E2D7-42E0-AC8F-853EBBB4A79E}"/>
                </a:ext>
              </a:extLst>
            </p:cNvPr>
            <p:cNvSpPr/>
            <p:nvPr/>
          </p:nvSpPr>
          <p:spPr>
            <a:xfrm>
              <a:off x="6444322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210">
              <a:extLst>
                <a:ext uri="{FF2B5EF4-FFF2-40B4-BE49-F238E27FC236}">
                  <a16:creationId xmlns:a16="http://schemas.microsoft.com/office/drawing/2014/main" id="{CEC2DBBB-5618-41F8-9928-0B63BB8BADAB}"/>
                </a:ext>
              </a:extLst>
            </p:cNvPr>
            <p:cNvSpPr/>
            <p:nvPr/>
          </p:nvSpPr>
          <p:spPr>
            <a:xfrm>
              <a:off x="5442235" y="258141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211">
              <a:extLst>
                <a:ext uri="{FF2B5EF4-FFF2-40B4-BE49-F238E27FC236}">
                  <a16:creationId xmlns:a16="http://schemas.microsoft.com/office/drawing/2014/main" id="{B8415C62-99FB-4CE9-9838-CC5C188125EA}"/>
                </a:ext>
              </a:extLst>
            </p:cNvPr>
            <p:cNvSpPr/>
            <p:nvPr/>
          </p:nvSpPr>
          <p:spPr>
            <a:xfrm>
              <a:off x="6444322" y="258141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214">
              <a:extLst>
                <a:ext uri="{FF2B5EF4-FFF2-40B4-BE49-F238E27FC236}">
                  <a16:creationId xmlns:a16="http://schemas.microsoft.com/office/drawing/2014/main" id="{1B076631-EEF8-4641-9C98-75D369AA98C1}"/>
                </a:ext>
              </a:extLst>
            </p:cNvPr>
            <p:cNvCxnSpPr/>
            <p:nvPr/>
          </p:nvCxnSpPr>
          <p:spPr>
            <a:xfrm>
              <a:off x="5793500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215">
              <a:extLst>
                <a:ext uri="{FF2B5EF4-FFF2-40B4-BE49-F238E27FC236}">
                  <a16:creationId xmlns:a16="http://schemas.microsoft.com/office/drawing/2014/main" id="{3153FE6A-B47D-41B7-9175-A710C1D4D437}"/>
                </a:ext>
              </a:extLst>
            </p:cNvPr>
            <p:cNvCxnSpPr/>
            <p:nvPr/>
          </p:nvCxnSpPr>
          <p:spPr>
            <a:xfrm>
              <a:off x="5793500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16">
              <a:extLst>
                <a:ext uri="{FF2B5EF4-FFF2-40B4-BE49-F238E27FC236}">
                  <a16:creationId xmlns:a16="http://schemas.microsoft.com/office/drawing/2014/main" id="{35D342EF-2B0B-4BB3-922D-9840A47C038E}"/>
                </a:ext>
              </a:extLst>
            </p:cNvPr>
            <p:cNvCxnSpPr/>
            <p:nvPr/>
          </p:nvCxnSpPr>
          <p:spPr>
            <a:xfrm>
              <a:off x="5793500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17">
              <a:extLst>
                <a:ext uri="{FF2B5EF4-FFF2-40B4-BE49-F238E27FC236}">
                  <a16:creationId xmlns:a16="http://schemas.microsoft.com/office/drawing/2014/main" id="{36F47B08-8B60-47BD-B858-565CAABC001C}"/>
                </a:ext>
              </a:extLst>
            </p:cNvPr>
            <p:cNvCxnSpPr/>
            <p:nvPr/>
          </p:nvCxnSpPr>
          <p:spPr>
            <a:xfrm>
              <a:off x="57935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18">
              <a:extLst>
                <a:ext uri="{FF2B5EF4-FFF2-40B4-BE49-F238E27FC236}">
                  <a16:creationId xmlns:a16="http://schemas.microsoft.com/office/drawing/2014/main" id="{9409153C-6EEB-48B3-83D4-E7E7F3B634B9}"/>
                </a:ext>
              </a:extLst>
            </p:cNvPr>
            <p:cNvCxnSpPr/>
            <p:nvPr/>
          </p:nvCxnSpPr>
          <p:spPr>
            <a:xfrm>
              <a:off x="5793500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19">
              <a:extLst>
                <a:ext uri="{FF2B5EF4-FFF2-40B4-BE49-F238E27FC236}">
                  <a16:creationId xmlns:a16="http://schemas.microsoft.com/office/drawing/2014/main" id="{53177379-2497-4A10-822B-8E3CD9E9C309}"/>
                </a:ext>
              </a:extLst>
            </p:cNvPr>
            <p:cNvCxnSpPr/>
            <p:nvPr/>
          </p:nvCxnSpPr>
          <p:spPr>
            <a:xfrm flipV="1">
              <a:off x="5793500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20">
              <a:extLst>
                <a:ext uri="{FF2B5EF4-FFF2-40B4-BE49-F238E27FC236}">
                  <a16:creationId xmlns:a16="http://schemas.microsoft.com/office/drawing/2014/main" id="{0AC94A74-33A4-40CB-9E23-2EF0AC9C186D}"/>
                </a:ext>
              </a:extLst>
            </p:cNvPr>
            <p:cNvCxnSpPr/>
            <p:nvPr/>
          </p:nvCxnSpPr>
          <p:spPr>
            <a:xfrm flipV="1">
              <a:off x="5793500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21">
              <a:extLst>
                <a:ext uri="{FF2B5EF4-FFF2-40B4-BE49-F238E27FC236}">
                  <a16:creationId xmlns:a16="http://schemas.microsoft.com/office/drawing/2014/main" id="{F12E7BC7-E525-4544-980F-471066AFB68C}"/>
                </a:ext>
              </a:extLst>
            </p:cNvPr>
            <p:cNvCxnSpPr/>
            <p:nvPr/>
          </p:nvCxnSpPr>
          <p:spPr>
            <a:xfrm flipV="1">
              <a:off x="57935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93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-57002" y="1528308"/>
            <a:ext cx="1909989" cy="1920885"/>
            <a:chOff x="-66675" y="3628571"/>
            <a:chExt cx="1909989" cy="1920885"/>
          </a:xfrm>
        </p:grpSpPr>
        <p:pic>
          <p:nvPicPr>
            <p:cNvPr id="110" name="Picture 2" descr="http://www.blueeyedcurse.com/Images/Diaphram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33" r="63580"/>
            <a:stretch/>
          </p:blipFill>
          <p:spPr bwMode="auto">
            <a:xfrm>
              <a:off x="-66675" y="3730171"/>
              <a:ext cx="1053646" cy="181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http://www.blueeyedcurse.com/Images/Diaphram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8" t="-5991" r="22185"/>
            <a:stretch/>
          </p:blipFill>
          <p:spPr bwMode="auto">
            <a:xfrm>
              <a:off x="928914" y="3628571"/>
              <a:ext cx="914400" cy="1918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" name="Picture 4" descr="http://www.coherence.com/science_page/illustrations/Figure%2015_produc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64" r="39572"/>
          <a:stretch/>
        </p:blipFill>
        <p:spPr bwMode="auto">
          <a:xfrm>
            <a:off x="7438044" y="1582058"/>
            <a:ext cx="1444699" cy="16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time!</a:t>
            </a:r>
          </a:p>
        </p:txBody>
      </p:sp>
      <p:sp>
        <p:nvSpPr>
          <p:cNvPr id="4" name="Oval 3"/>
          <p:cNvSpPr/>
          <p:nvPr/>
        </p:nvSpPr>
        <p:spPr>
          <a:xfrm>
            <a:off x="2438400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438400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438400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438400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38400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438400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440487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440487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6"/>
            <a:endCxn id="69" idx="2"/>
          </p:cNvCxnSpPr>
          <p:nvPr/>
        </p:nvCxnSpPr>
        <p:spPr>
          <a:xfrm>
            <a:off x="2781300" y="180975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6"/>
            <a:endCxn id="71" idx="2"/>
          </p:cNvCxnSpPr>
          <p:nvPr/>
        </p:nvCxnSpPr>
        <p:spPr>
          <a:xfrm>
            <a:off x="2781300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6"/>
            <a:endCxn id="73" idx="2"/>
          </p:cNvCxnSpPr>
          <p:nvPr/>
        </p:nvCxnSpPr>
        <p:spPr>
          <a:xfrm>
            <a:off x="2781300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6"/>
            <a:endCxn id="74" idx="2"/>
          </p:cNvCxnSpPr>
          <p:nvPr/>
        </p:nvCxnSpPr>
        <p:spPr>
          <a:xfrm>
            <a:off x="2781300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Arrow Connector 2049"/>
          <p:cNvCxnSpPr>
            <a:stCxn id="56" idx="6"/>
            <a:endCxn id="69" idx="2"/>
          </p:cNvCxnSpPr>
          <p:nvPr/>
        </p:nvCxnSpPr>
        <p:spPr>
          <a:xfrm flipV="1">
            <a:off x="2781300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>
            <a:stCxn id="61" idx="6"/>
            <a:endCxn id="69" idx="2"/>
          </p:cNvCxnSpPr>
          <p:nvPr/>
        </p:nvCxnSpPr>
        <p:spPr>
          <a:xfrm flipV="1">
            <a:off x="2781300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>
            <a:stCxn id="64" idx="6"/>
            <a:endCxn id="69" idx="2"/>
          </p:cNvCxnSpPr>
          <p:nvPr/>
        </p:nvCxnSpPr>
        <p:spPr>
          <a:xfrm flipV="1">
            <a:off x="2781300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/>
          <p:cNvCxnSpPr>
            <a:stCxn id="56" idx="6"/>
            <a:endCxn id="71" idx="2"/>
          </p:cNvCxnSpPr>
          <p:nvPr/>
        </p:nvCxnSpPr>
        <p:spPr>
          <a:xfrm>
            <a:off x="2781300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Arrow Connector 2057"/>
          <p:cNvCxnSpPr>
            <a:stCxn id="56" idx="6"/>
            <a:endCxn id="73" idx="2"/>
          </p:cNvCxnSpPr>
          <p:nvPr/>
        </p:nvCxnSpPr>
        <p:spPr>
          <a:xfrm>
            <a:off x="27813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Arrow Connector 2059"/>
          <p:cNvCxnSpPr>
            <a:stCxn id="56" idx="6"/>
            <a:endCxn id="74" idx="2"/>
          </p:cNvCxnSpPr>
          <p:nvPr/>
        </p:nvCxnSpPr>
        <p:spPr>
          <a:xfrm>
            <a:off x="2781300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Straight Arrow Connector 2061"/>
          <p:cNvCxnSpPr>
            <a:stCxn id="61" idx="6"/>
            <a:endCxn id="73" idx="2"/>
          </p:cNvCxnSpPr>
          <p:nvPr/>
        </p:nvCxnSpPr>
        <p:spPr>
          <a:xfrm>
            <a:off x="2781300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/>
          <p:cNvCxnSpPr>
            <a:stCxn id="61" idx="6"/>
            <a:endCxn id="74" idx="2"/>
          </p:cNvCxnSpPr>
          <p:nvPr/>
        </p:nvCxnSpPr>
        <p:spPr>
          <a:xfrm>
            <a:off x="2781300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/>
          <p:cNvCxnSpPr>
            <a:stCxn id="64" idx="6"/>
            <a:endCxn id="71" idx="2"/>
          </p:cNvCxnSpPr>
          <p:nvPr/>
        </p:nvCxnSpPr>
        <p:spPr>
          <a:xfrm flipV="1">
            <a:off x="2781300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/>
          <p:cNvCxnSpPr>
            <a:stCxn id="64" idx="6"/>
            <a:endCxn id="73" idx="2"/>
          </p:cNvCxnSpPr>
          <p:nvPr/>
        </p:nvCxnSpPr>
        <p:spPr>
          <a:xfrm flipV="1">
            <a:off x="2781300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Arrow Connector 2069"/>
          <p:cNvCxnSpPr>
            <a:stCxn id="64" idx="6"/>
            <a:endCxn id="74" idx="2"/>
          </p:cNvCxnSpPr>
          <p:nvPr/>
        </p:nvCxnSpPr>
        <p:spPr>
          <a:xfrm>
            <a:off x="2781300" y="322144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/>
          <p:cNvCxnSpPr>
            <a:stCxn id="61" idx="6"/>
            <a:endCxn id="71" idx="2"/>
          </p:cNvCxnSpPr>
          <p:nvPr/>
        </p:nvCxnSpPr>
        <p:spPr>
          <a:xfrm flipV="1">
            <a:off x="27813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3440487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440487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442574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442574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442574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442574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442574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4442574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/>
          <p:cNvCxnSpPr>
            <a:stCxn id="125" idx="6"/>
            <a:endCxn id="131" idx="2"/>
          </p:cNvCxnSpPr>
          <p:nvPr/>
        </p:nvCxnSpPr>
        <p:spPr>
          <a:xfrm>
            <a:off x="3783387" y="180975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25" idx="6"/>
            <a:endCxn id="133" idx="2"/>
          </p:cNvCxnSpPr>
          <p:nvPr/>
        </p:nvCxnSpPr>
        <p:spPr>
          <a:xfrm>
            <a:off x="3783387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25" idx="6"/>
            <a:endCxn id="135" idx="2"/>
          </p:cNvCxnSpPr>
          <p:nvPr/>
        </p:nvCxnSpPr>
        <p:spPr>
          <a:xfrm>
            <a:off x="3783387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25" idx="6"/>
            <a:endCxn id="136" idx="2"/>
          </p:cNvCxnSpPr>
          <p:nvPr/>
        </p:nvCxnSpPr>
        <p:spPr>
          <a:xfrm>
            <a:off x="3783387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27" idx="6"/>
            <a:endCxn id="131" idx="2"/>
          </p:cNvCxnSpPr>
          <p:nvPr/>
        </p:nvCxnSpPr>
        <p:spPr>
          <a:xfrm flipV="1">
            <a:off x="3783387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29" idx="6"/>
            <a:endCxn id="131" idx="2"/>
          </p:cNvCxnSpPr>
          <p:nvPr/>
        </p:nvCxnSpPr>
        <p:spPr>
          <a:xfrm flipV="1">
            <a:off x="3783387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0" idx="6"/>
            <a:endCxn id="131" idx="2"/>
          </p:cNvCxnSpPr>
          <p:nvPr/>
        </p:nvCxnSpPr>
        <p:spPr>
          <a:xfrm flipV="1">
            <a:off x="3783387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27" idx="6"/>
            <a:endCxn id="133" idx="2"/>
          </p:cNvCxnSpPr>
          <p:nvPr/>
        </p:nvCxnSpPr>
        <p:spPr>
          <a:xfrm>
            <a:off x="3783387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27" idx="6"/>
            <a:endCxn id="135" idx="2"/>
          </p:cNvCxnSpPr>
          <p:nvPr/>
        </p:nvCxnSpPr>
        <p:spPr>
          <a:xfrm>
            <a:off x="3783387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27" idx="6"/>
            <a:endCxn id="136" idx="2"/>
          </p:cNvCxnSpPr>
          <p:nvPr/>
        </p:nvCxnSpPr>
        <p:spPr>
          <a:xfrm>
            <a:off x="3783387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29" idx="6"/>
            <a:endCxn id="135" idx="2"/>
          </p:cNvCxnSpPr>
          <p:nvPr/>
        </p:nvCxnSpPr>
        <p:spPr>
          <a:xfrm>
            <a:off x="3783387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9" idx="6"/>
            <a:endCxn id="136" idx="2"/>
          </p:cNvCxnSpPr>
          <p:nvPr/>
        </p:nvCxnSpPr>
        <p:spPr>
          <a:xfrm>
            <a:off x="3783387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30" idx="6"/>
            <a:endCxn id="133" idx="2"/>
          </p:cNvCxnSpPr>
          <p:nvPr/>
        </p:nvCxnSpPr>
        <p:spPr>
          <a:xfrm flipV="1">
            <a:off x="3783387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30" idx="6"/>
            <a:endCxn id="135" idx="2"/>
          </p:cNvCxnSpPr>
          <p:nvPr/>
        </p:nvCxnSpPr>
        <p:spPr>
          <a:xfrm flipV="1">
            <a:off x="3783387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30" idx="6"/>
            <a:endCxn id="136" idx="2"/>
          </p:cNvCxnSpPr>
          <p:nvPr/>
        </p:nvCxnSpPr>
        <p:spPr>
          <a:xfrm>
            <a:off x="3783387" y="322144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29" idx="6"/>
            <a:endCxn id="133" idx="2"/>
          </p:cNvCxnSpPr>
          <p:nvPr/>
        </p:nvCxnSpPr>
        <p:spPr>
          <a:xfrm flipV="1">
            <a:off x="3783387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4441361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4441361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441361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4441361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441361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441361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443448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443448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5443448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5443448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5443448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443448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Arrow Connector 164"/>
          <p:cNvCxnSpPr>
            <a:stCxn id="153" idx="6"/>
            <a:endCxn id="159" idx="2"/>
          </p:cNvCxnSpPr>
          <p:nvPr/>
        </p:nvCxnSpPr>
        <p:spPr>
          <a:xfrm>
            <a:off x="4784261" y="180975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53" idx="6"/>
            <a:endCxn id="161" idx="2"/>
          </p:cNvCxnSpPr>
          <p:nvPr/>
        </p:nvCxnSpPr>
        <p:spPr>
          <a:xfrm>
            <a:off x="4784261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53" idx="6"/>
            <a:endCxn id="163" idx="2"/>
          </p:cNvCxnSpPr>
          <p:nvPr/>
        </p:nvCxnSpPr>
        <p:spPr>
          <a:xfrm>
            <a:off x="4784261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3" idx="6"/>
            <a:endCxn id="164" idx="2"/>
          </p:cNvCxnSpPr>
          <p:nvPr/>
        </p:nvCxnSpPr>
        <p:spPr>
          <a:xfrm>
            <a:off x="4784261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55" idx="6"/>
            <a:endCxn id="159" idx="2"/>
          </p:cNvCxnSpPr>
          <p:nvPr/>
        </p:nvCxnSpPr>
        <p:spPr>
          <a:xfrm flipV="1">
            <a:off x="4784261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7" idx="6"/>
            <a:endCxn id="159" idx="2"/>
          </p:cNvCxnSpPr>
          <p:nvPr/>
        </p:nvCxnSpPr>
        <p:spPr>
          <a:xfrm flipV="1">
            <a:off x="4784261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8" idx="6"/>
            <a:endCxn id="159" idx="2"/>
          </p:cNvCxnSpPr>
          <p:nvPr/>
        </p:nvCxnSpPr>
        <p:spPr>
          <a:xfrm flipV="1">
            <a:off x="4784261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5" idx="6"/>
            <a:endCxn id="161" idx="2"/>
          </p:cNvCxnSpPr>
          <p:nvPr/>
        </p:nvCxnSpPr>
        <p:spPr>
          <a:xfrm>
            <a:off x="4784261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5" idx="6"/>
            <a:endCxn id="163" idx="2"/>
          </p:cNvCxnSpPr>
          <p:nvPr/>
        </p:nvCxnSpPr>
        <p:spPr>
          <a:xfrm>
            <a:off x="4784261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55" idx="6"/>
            <a:endCxn id="164" idx="2"/>
          </p:cNvCxnSpPr>
          <p:nvPr/>
        </p:nvCxnSpPr>
        <p:spPr>
          <a:xfrm>
            <a:off x="4784261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57" idx="6"/>
            <a:endCxn id="163" idx="2"/>
          </p:cNvCxnSpPr>
          <p:nvPr/>
        </p:nvCxnSpPr>
        <p:spPr>
          <a:xfrm>
            <a:off x="4784261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57" idx="6"/>
            <a:endCxn id="164" idx="2"/>
          </p:cNvCxnSpPr>
          <p:nvPr/>
        </p:nvCxnSpPr>
        <p:spPr>
          <a:xfrm>
            <a:off x="4784261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58" idx="6"/>
            <a:endCxn id="161" idx="2"/>
          </p:cNvCxnSpPr>
          <p:nvPr/>
        </p:nvCxnSpPr>
        <p:spPr>
          <a:xfrm flipV="1">
            <a:off x="4784261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58" idx="6"/>
            <a:endCxn id="163" idx="2"/>
          </p:cNvCxnSpPr>
          <p:nvPr/>
        </p:nvCxnSpPr>
        <p:spPr>
          <a:xfrm flipV="1">
            <a:off x="4784261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58" idx="6"/>
            <a:endCxn id="164" idx="2"/>
          </p:cNvCxnSpPr>
          <p:nvPr/>
        </p:nvCxnSpPr>
        <p:spPr>
          <a:xfrm>
            <a:off x="4784261" y="322144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57" idx="6"/>
            <a:endCxn id="161" idx="2"/>
          </p:cNvCxnSpPr>
          <p:nvPr/>
        </p:nvCxnSpPr>
        <p:spPr>
          <a:xfrm flipV="1">
            <a:off x="4784261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/>
          <p:cNvSpPr/>
          <p:nvPr/>
        </p:nvSpPr>
        <p:spPr>
          <a:xfrm>
            <a:off x="6444322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5442235" y="258141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6444322" y="258141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5793500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>
            <a:off x="5793500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5793500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57935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5793500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/>
          <p:nvPr/>
        </p:nvCxnSpPr>
        <p:spPr>
          <a:xfrm flipV="1">
            <a:off x="5793500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5793500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V="1">
            <a:off x="57935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https://upload.wikimedia.org/wikipedia/commons/thumb/f/ff/Gradient_descent.svg/350px-Gradient_descent.svg.png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61" y="3194713"/>
            <a:ext cx="2872835" cy="307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881768" y="1571261"/>
            <a:ext cx="774700" cy="1888671"/>
          </a:xfrm>
          <a:prstGeom prst="rect">
            <a:avLst/>
          </a:prstGeom>
          <a:solidFill>
            <a:srgbClr val="FFFF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045268" y="5444899"/>
            <a:ext cx="326846" cy="335924"/>
          </a:xfrm>
          <a:prstGeom prst="rect">
            <a:avLst/>
          </a:prstGeom>
          <a:solidFill>
            <a:srgbClr val="FFFF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41020" y="1638300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3743059" y="1638298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13183" y="1611453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751420" y="1626056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Gráfico 112">
            <a:extLst>
              <a:ext uri="{FF2B5EF4-FFF2-40B4-BE49-F238E27FC236}">
                <a16:creationId xmlns:a16="http://schemas.microsoft.com/office/drawing/2014/main" id="{49E3BFCE-5604-4445-A6F8-90F65DB897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76451" y="1063023"/>
            <a:ext cx="3191098" cy="4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7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0.72829 -0.004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0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0.03559 -0.0307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55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2829 -0.00417 L 1.94444E-6 -1.11111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41" y="2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02" grpId="0" animBg="1"/>
      <p:bldP spid="5" grpId="0" animBg="1"/>
      <p:bldP spid="5" grpId="1" animBg="1"/>
      <p:bldP spid="105" grpId="0" animBg="1"/>
      <p:bldP spid="105" grpId="1" animBg="1"/>
      <p:bldP spid="106" grpId="0" animBg="1"/>
      <p:bldP spid="106" grpId="1" animBg="1"/>
      <p:bldP spid="108" grpId="0" animBg="1"/>
      <p:bldP spid="10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-57002" y="1528308"/>
            <a:ext cx="1909989" cy="1920885"/>
            <a:chOff x="-66675" y="3628571"/>
            <a:chExt cx="1909989" cy="1920885"/>
          </a:xfrm>
        </p:grpSpPr>
        <p:pic>
          <p:nvPicPr>
            <p:cNvPr id="110" name="Picture 2" descr="http://www.blueeyedcurse.com/Images/Diaphram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33" r="63580"/>
            <a:stretch/>
          </p:blipFill>
          <p:spPr bwMode="auto">
            <a:xfrm>
              <a:off x="-66675" y="3730171"/>
              <a:ext cx="1053646" cy="181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http://www.blueeyedcurse.com/Images/Diaphram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8" t="-5991" r="22185"/>
            <a:stretch/>
          </p:blipFill>
          <p:spPr bwMode="auto">
            <a:xfrm>
              <a:off x="928914" y="3628571"/>
              <a:ext cx="914400" cy="1918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" name="Picture 4" descr="http://www.coherence.com/science_page/illustrations/Figure%2015_produc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64" r="39572"/>
          <a:stretch/>
        </p:blipFill>
        <p:spPr bwMode="auto">
          <a:xfrm>
            <a:off x="7438044" y="1582058"/>
            <a:ext cx="1444699" cy="16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time!</a:t>
            </a:r>
          </a:p>
        </p:txBody>
      </p:sp>
      <p:sp>
        <p:nvSpPr>
          <p:cNvPr id="4" name="Oval 3"/>
          <p:cNvSpPr/>
          <p:nvPr/>
        </p:nvSpPr>
        <p:spPr>
          <a:xfrm>
            <a:off x="2438400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438400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438400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438400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38400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438400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440487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440487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6"/>
            <a:endCxn id="69" idx="2"/>
          </p:cNvCxnSpPr>
          <p:nvPr/>
        </p:nvCxnSpPr>
        <p:spPr>
          <a:xfrm>
            <a:off x="2781300" y="180975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6"/>
            <a:endCxn id="71" idx="2"/>
          </p:cNvCxnSpPr>
          <p:nvPr/>
        </p:nvCxnSpPr>
        <p:spPr>
          <a:xfrm>
            <a:off x="2781300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6"/>
            <a:endCxn id="73" idx="2"/>
          </p:cNvCxnSpPr>
          <p:nvPr/>
        </p:nvCxnSpPr>
        <p:spPr>
          <a:xfrm>
            <a:off x="2781300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6"/>
            <a:endCxn id="74" idx="2"/>
          </p:cNvCxnSpPr>
          <p:nvPr/>
        </p:nvCxnSpPr>
        <p:spPr>
          <a:xfrm>
            <a:off x="2781300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Arrow Connector 2049"/>
          <p:cNvCxnSpPr>
            <a:stCxn id="56" idx="6"/>
            <a:endCxn id="69" idx="2"/>
          </p:cNvCxnSpPr>
          <p:nvPr/>
        </p:nvCxnSpPr>
        <p:spPr>
          <a:xfrm flipV="1">
            <a:off x="2781300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>
            <a:stCxn id="61" idx="6"/>
            <a:endCxn id="69" idx="2"/>
          </p:cNvCxnSpPr>
          <p:nvPr/>
        </p:nvCxnSpPr>
        <p:spPr>
          <a:xfrm flipV="1">
            <a:off x="2781300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>
            <a:stCxn id="64" idx="6"/>
            <a:endCxn id="69" idx="2"/>
          </p:cNvCxnSpPr>
          <p:nvPr/>
        </p:nvCxnSpPr>
        <p:spPr>
          <a:xfrm flipV="1">
            <a:off x="2781300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/>
          <p:cNvCxnSpPr>
            <a:stCxn id="56" idx="6"/>
            <a:endCxn id="71" idx="2"/>
          </p:cNvCxnSpPr>
          <p:nvPr/>
        </p:nvCxnSpPr>
        <p:spPr>
          <a:xfrm>
            <a:off x="2781300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Arrow Connector 2057"/>
          <p:cNvCxnSpPr>
            <a:stCxn id="56" idx="6"/>
            <a:endCxn id="73" idx="2"/>
          </p:cNvCxnSpPr>
          <p:nvPr/>
        </p:nvCxnSpPr>
        <p:spPr>
          <a:xfrm>
            <a:off x="27813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Arrow Connector 2059"/>
          <p:cNvCxnSpPr>
            <a:stCxn id="56" idx="6"/>
            <a:endCxn id="74" idx="2"/>
          </p:cNvCxnSpPr>
          <p:nvPr/>
        </p:nvCxnSpPr>
        <p:spPr>
          <a:xfrm>
            <a:off x="2781300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Straight Arrow Connector 2061"/>
          <p:cNvCxnSpPr>
            <a:stCxn id="61" idx="6"/>
            <a:endCxn id="73" idx="2"/>
          </p:cNvCxnSpPr>
          <p:nvPr/>
        </p:nvCxnSpPr>
        <p:spPr>
          <a:xfrm>
            <a:off x="2781300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/>
          <p:cNvCxnSpPr>
            <a:stCxn id="61" idx="6"/>
            <a:endCxn id="74" idx="2"/>
          </p:cNvCxnSpPr>
          <p:nvPr/>
        </p:nvCxnSpPr>
        <p:spPr>
          <a:xfrm>
            <a:off x="2781300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/>
          <p:cNvCxnSpPr>
            <a:stCxn id="64" idx="6"/>
            <a:endCxn id="71" idx="2"/>
          </p:cNvCxnSpPr>
          <p:nvPr/>
        </p:nvCxnSpPr>
        <p:spPr>
          <a:xfrm flipV="1">
            <a:off x="2781300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/>
          <p:cNvCxnSpPr>
            <a:stCxn id="64" idx="6"/>
            <a:endCxn id="73" idx="2"/>
          </p:cNvCxnSpPr>
          <p:nvPr/>
        </p:nvCxnSpPr>
        <p:spPr>
          <a:xfrm flipV="1">
            <a:off x="2781300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Arrow Connector 2069"/>
          <p:cNvCxnSpPr>
            <a:stCxn id="64" idx="6"/>
            <a:endCxn id="74" idx="2"/>
          </p:cNvCxnSpPr>
          <p:nvPr/>
        </p:nvCxnSpPr>
        <p:spPr>
          <a:xfrm>
            <a:off x="2781300" y="322144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/>
          <p:cNvCxnSpPr>
            <a:stCxn id="61" idx="6"/>
            <a:endCxn id="71" idx="2"/>
          </p:cNvCxnSpPr>
          <p:nvPr/>
        </p:nvCxnSpPr>
        <p:spPr>
          <a:xfrm flipV="1">
            <a:off x="27813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3440487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440487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442574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442574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442574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442574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442574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4442574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/>
          <p:cNvCxnSpPr>
            <a:stCxn id="125" idx="6"/>
            <a:endCxn id="131" idx="2"/>
          </p:cNvCxnSpPr>
          <p:nvPr/>
        </p:nvCxnSpPr>
        <p:spPr>
          <a:xfrm>
            <a:off x="3783387" y="180975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25" idx="6"/>
            <a:endCxn id="133" idx="2"/>
          </p:cNvCxnSpPr>
          <p:nvPr/>
        </p:nvCxnSpPr>
        <p:spPr>
          <a:xfrm>
            <a:off x="3783387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25" idx="6"/>
            <a:endCxn id="135" idx="2"/>
          </p:cNvCxnSpPr>
          <p:nvPr/>
        </p:nvCxnSpPr>
        <p:spPr>
          <a:xfrm>
            <a:off x="3783387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25" idx="6"/>
            <a:endCxn id="136" idx="2"/>
          </p:cNvCxnSpPr>
          <p:nvPr/>
        </p:nvCxnSpPr>
        <p:spPr>
          <a:xfrm>
            <a:off x="3783387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27" idx="6"/>
            <a:endCxn id="131" idx="2"/>
          </p:cNvCxnSpPr>
          <p:nvPr/>
        </p:nvCxnSpPr>
        <p:spPr>
          <a:xfrm flipV="1">
            <a:off x="3783387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29" idx="6"/>
            <a:endCxn id="131" idx="2"/>
          </p:cNvCxnSpPr>
          <p:nvPr/>
        </p:nvCxnSpPr>
        <p:spPr>
          <a:xfrm flipV="1">
            <a:off x="3783387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0" idx="6"/>
            <a:endCxn id="131" idx="2"/>
          </p:cNvCxnSpPr>
          <p:nvPr/>
        </p:nvCxnSpPr>
        <p:spPr>
          <a:xfrm flipV="1">
            <a:off x="3783387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27" idx="6"/>
            <a:endCxn id="133" idx="2"/>
          </p:cNvCxnSpPr>
          <p:nvPr/>
        </p:nvCxnSpPr>
        <p:spPr>
          <a:xfrm>
            <a:off x="3783387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27" idx="6"/>
            <a:endCxn id="135" idx="2"/>
          </p:cNvCxnSpPr>
          <p:nvPr/>
        </p:nvCxnSpPr>
        <p:spPr>
          <a:xfrm>
            <a:off x="3783387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27" idx="6"/>
            <a:endCxn id="136" idx="2"/>
          </p:cNvCxnSpPr>
          <p:nvPr/>
        </p:nvCxnSpPr>
        <p:spPr>
          <a:xfrm>
            <a:off x="3783387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29" idx="6"/>
            <a:endCxn id="135" idx="2"/>
          </p:cNvCxnSpPr>
          <p:nvPr/>
        </p:nvCxnSpPr>
        <p:spPr>
          <a:xfrm>
            <a:off x="3783387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9" idx="6"/>
            <a:endCxn id="136" idx="2"/>
          </p:cNvCxnSpPr>
          <p:nvPr/>
        </p:nvCxnSpPr>
        <p:spPr>
          <a:xfrm>
            <a:off x="3783387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30" idx="6"/>
            <a:endCxn id="133" idx="2"/>
          </p:cNvCxnSpPr>
          <p:nvPr/>
        </p:nvCxnSpPr>
        <p:spPr>
          <a:xfrm flipV="1">
            <a:off x="3783387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30" idx="6"/>
            <a:endCxn id="135" idx="2"/>
          </p:cNvCxnSpPr>
          <p:nvPr/>
        </p:nvCxnSpPr>
        <p:spPr>
          <a:xfrm flipV="1">
            <a:off x="3783387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30" idx="6"/>
            <a:endCxn id="136" idx="2"/>
          </p:cNvCxnSpPr>
          <p:nvPr/>
        </p:nvCxnSpPr>
        <p:spPr>
          <a:xfrm>
            <a:off x="3783387" y="322144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29" idx="6"/>
            <a:endCxn id="133" idx="2"/>
          </p:cNvCxnSpPr>
          <p:nvPr/>
        </p:nvCxnSpPr>
        <p:spPr>
          <a:xfrm flipV="1">
            <a:off x="3783387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4441361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4441361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441361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4441361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441361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441361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443448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443448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5443448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5443448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5443448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443448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Arrow Connector 164"/>
          <p:cNvCxnSpPr>
            <a:stCxn id="153" idx="6"/>
            <a:endCxn id="159" idx="2"/>
          </p:cNvCxnSpPr>
          <p:nvPr/>
        </p:nvCxnSpPr>
        <p:spPr>
          <a:xfrm>
            <a:off x="4784261" y="180975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53" idx="6"/>
            <a:endCxn id="161" idx="2"/>
          </p:cNvCxnSpPr>
          <p:nvPr/>
        </p:nvCxnSpPr>
        <p:spPr>
          <a:xfrm>
            <a:off x="4784261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53" idx="6"/>
            <a:endCxn id="163" idx="2"/>
          </p:cNvCxnSpPr>
          <p:nvPr/>
        </p:nvCxnSpPr>
        <p:spPr>
          <a:xfrm>
            <a:off x="4784261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3" idx="6"/>
            <a:endCxn id="164" idx="2"/>
          </p:cNvCxnSpPr>
          <p:nvPr/>
        </p:nvCxnSpPr>
        <p:spPr>
          <a:xfrm>
            <a:off x="4784261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55" idx="6"/>
            <a:endCxn id="159" idx="2"/>
          </p:cNvCxnSpPr>
          <p:nvPr/>
        </p:nvCxnSpPr>
        <p:spPr>
          <a:xfrm flipV="1">
            <a:off x="4784261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7" idx="6"/>
            <a:endCxn id="159" idx="2"/>
          </p:cNvCxnSpPr>
          <p:nvPr/>
        </p:nvCxnSpPr>
        <p:spPr>
          <a:xfrm flipV="1">
            <a:off x="4784261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8" idx="6"/>
            <a:endCxn id="159" idx="2"/>
          </p:cNvCxnSpPr>
          <p:nvPr/>
        </p:nvCxnSpPr>
        <p:spPr>
          <a:xfrm flipV="1">
            <a:off x="4784261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5" idx="6"/>
            <a:endCxn id="161" idx="2"/>
          </p:cNvCxnSpPr>
          <p:nvPr/>
        </p:nvCxnSpPr>
        <p:spPr>
          <a:xfrm>
            <a:off x="4784261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5" idx="6"/>
            <a:endCxn id="163" idx="2"/>
          </p:cNvCxnSpPr>
          <p:nvPr/>
        </p:nvCxnSpPr>
        <p:spPr>
          <a:xfrm>
            <a:off x="4784261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55" idx="6"/>
            <a:endCxn id="164" idx="2"/>
          </p:cNvCxnSpPr>
          <p:nvPr/>
        </p:nvCxnSpPr>
        <p:spPr>
          <a:xfrm>
            <a:off x="4784261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57" idx="6"/>
            <a:endCxn id="163" idx="2"/>
          </p:cNvCxnSpPr>
          <p:nvPr/>
        </p:nvCxnSpPr>
        <p:spPr>
          <a:xfrm>
            <a:off x="4784261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57" idx="6"/>
            <a:endCxn id="164" idx="2"/>
          </p:cNvCxnSpPr>
          <p:nvPr/>
        </p:nvCxnSpPr>
        <p:spPr>
          <a:xfrm>
            <a:off x="4784261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58" idx="6"/>
            <a:endCxn id="161" idx="2"/>
          </p:cNvCxnSpPr>
          <p:nvPr/>
        </p:nvCxnSpPr>
        <p:spPr>
          <a:xfrm flipV="1">
            <a:off x="4784261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58" idx="6"/>
            <a:endCxn id="163" idx="2"/>
          </p:cNvCxnSpPr>
          <p:nvPr/>
        </p:nvCxnSpPr>
        <p:spPr>
          <a:xfrm flipV="1">
            <a:off x="4784261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58" idx="6"/>
            <a:endCxn id="164" idx="2"/>
          </p:cNvCxnSpPr>
          <p:nvPr/>
        </p:nvCxnSpPr>
        <p:spPr>
          <a:xfrm>
            <a:off x="4784261" y="322144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57" idx="6"/>
            <a:endCxn id="161" idx="2"/>
          </p:cNvCxnSpPr>
          <p:nvPr/>
        </p:nvCxnSpPr>
        <p:spPr>
          <a:xfrm flipV="1">
            <a:off x="4784261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/>
          <p:cNvSpPr/>
          <p:nvPr/>
        </p:nvSpPr>
        <p:spPr>
          <a:xfrm>
            <a:off x="6444322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5442235" y="258141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6444322" y="258141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5793500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>
            <a:off x="5793500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5793500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57935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5793500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/>
          <p:nvPr/>
        </p:nvCxnSpPr>
        <p:spPr>
          <a:xfrm flipV="1">
            <a:off x="5793500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5793500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V="1">
            <a:off x="57935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https://upload.wikimedia.org/wikipedia/commons/thumb/f/ff/Gradient_descent.svg/350px-Gradient_descent.svg.png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61" y="3194713"/>
            <a:ext cx="2872835" cy="307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881768" y="1571261"/>
            <a:ext cx="774700" cy="1888671"/>
          </a:xfrm>
          <a:prstGeom prst="rect">
            <a:avLst/>
          </a:prstGeom>
          <a:solidFill>
            <a:srgbClr val="FFFF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323379" y="5206774"/>
            <a:ext cx="326846" cy="335924"/>
          </a:xfrm>
          <a:prstGeom prst="rect">
            <a:avLst/>
          </a:prstGeom>
          <a:solidFill>
            <a:srgbClr val="FFFF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41020" y="1638300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3743059" y="1638298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13183" y="1611453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751420" y="1626056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Gráfico 112">
            <a:extLst>
              <a:ext uri="{FF2B5EF4-FFF2-40B4-BE49-F238E27FC236}">
                <a16:creationId xmlns:a16="http://schemas.microsoft.com/office/drawing/2014/main" id="{87873C36-A92E-4DD8-A020-1BDD752E9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76451" y="1063023"/>
            <a:ext cx="3191098" cy="4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6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0.72829 -0.004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0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02101 -0.02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-125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2829 -0.00417 L 1.94444E-6 -1.11111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41" y="2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02" grpId="0" animBg="1"/>
      <p:bldP spid="5" grpId="0" animBg="1"/>
      <p:bldP spid="5" grpId="1" animBg="1"/>
      <p:bldP spid="105" grpId="0" animBg="1"/>
      <p:bldP spid="105" grpId="1" animBg="1"/>
      <p:bldP spid="106" grpId="0" animBg="1"/>
      <p:bldP spid="106" grpId="1" animBg="1"/>
      <p:bldP spid="108" grpId="0" animBg="1"/>
      <p:bldP spid="10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9297EE4-08EA-4E2D-9652-5C3FBFFEC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7" y="2205022"/>
            <a:ext cx="5836292" cy="3890861"/>
          </a:xfrm>
          <a:prstGeom prst="rect">
            <a:avLst/>
          </a:prstGeom>
        </p:spPr>
      </p:pic>
      <p:pic>
        <p:nvPicPr>
          <p:cNvPr id="3080" name="Picture 8" descr="Bildergebnis für compass">
            <a:extLst>
              <a:ext uri="{FF2B5EF4-FFF2-40B4-BE49-F238E27FC236}">
                <a16:creationId xmlns:a16="http://schemas.microsoft.com/office/drawing/2014/main" id="{A1751549-45F7-46AF-945B-267C2E688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52" y="3429000"/>
            <a:ext cx="2122415" cy="21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F61C085-F29F-4721-BCA0-12F137310EF2}"/>
              </a:ext>
            </a:extLst>
          </p:cNvPr>
          <p:cNvSpPr txBox="1"/>
          <p:nvPr/>
        </p:nvSpPr>
        <p:spPr>
          <a:xfrm>
            <a:off x="6497157" y="5570094"/>
            <a:ext cx="228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Limited nº of uses!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3602CDE-BAFA-4C49-B350-1996E1FAF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976451" y="1063023"/>
            <a:ext cx="3191098" cy="401842"/>
          </a:xfrm>
          <a:prstGeom prst="rect">
            <a:avLst/>
          </a:prstGeom>
        </p:spPr>
      </p:pic>
      <p:pic>
        <p:nvPicPr>
          <p:cNvPr id="11" name="Picture 2" descr="Bildergebnis für treasure chest">
            <a:extLst>
              <a:ext uri="{FF2B5EF4-FFF2-40B4-BE49-F238E27FC236}">
                <a16:creationId xmlns:a16="http://schemas.microsoft.com/office/drawing/2014/main" id="{4F6C3758-AFB6-4CBD-85F9-74AC930B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51" y="1621172"/>
            <a:ext cx="2122415" cy="21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1233D78-80ED-42E7-A96E-476BE986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6" y="333377"/>
            <a:ext cx="6911975" cy="561975"/>
          </a:xfrm>
        </p:spPr>
        <p:txBody>
          <a:bodyPr/>
          <a:lstStyle/>
          <a:p>
            <a:r>
              <a:rPr lang="en-US" dirty="0"/>
              <a:t>Analogy time!</a:t>
            </a:r>
          </a:p>
        </p:txBody>
      </p:sp>
    </p:spTree>
    <p:extLst>
      <p:ext uri="{BB962C8B-B14F-4D97-AF65-F5344CB8AC3E}">
        <p14:creationId xmlns:p14="http://schemas.microsoft.com/office/powerpoint/2010/main" val="268499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2D2F9-BCED-4E1D-A294-B7ADE421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matters the most.</a:t>
            </a:r>
          </a:p>
        </p:txBody>
      </p:sp>
      <p:pic>
        <p:nvPicPr>
          <p:cNvPr id="2050" name="Picture 2" descr="Bildergebnis für tank icon">
            <a:extLst>
              <a:ext uri="{FF2B5EF4-FFF2-40B4-BE49-F238E27FC236}">
                <a16:creationId xmlns:a16="http://schemas.microsoft.com/office/drawing/2014/main" id="{7AB20159-2A07-4589-B898-64F83504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75" y="3422709"/>
            <a:ext cx="2128706" cy="212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boat icon">
            <a:extLst>
              <a:ext uri="{FF2B5EF4-FFF2-40B4-BE49-F238E27FC236}">
                <a16:creationId xmlns:a16="http://schemas.microsoft.com/office/drawing/2014/main" id="{D3114908-8B7C-4E4D-8D44-8B25A3A1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6" y="105771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gebnis für swim clipart">
            <a:extLst>
              <a:ext uri="{FF2B5EF4-FFF2-40B4-BE49-F238E27FC236}">
                <a16:creationId xmlns:a16="http://schemas.microsoft.com/office/drawing/2014/main" id="{37D343A1-CA95-4D17-B3E5-FD226009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66" y="880758"/>
            <a:ext cx="28575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ildergebnis für clipart carrier">
            <a:extLst>
              <a:ext uri="{FF2B5EF4-FFF2-40B4-BE49-F238E27FC236}">
                <a16:creationId xmlns:a16="http://schemas.microsoft.com/office/drawing/2014/main" id="{09AB8C53-772B-4CB5-8C7A-4805DCE46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66" y="3589265"/>
            <a:ext cx="23241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Bildergebnis für compass">
            <a:extLst>
              <a:ext uri="{FF2B5EF4-FFF2-40B4-BE49-F238E27FC236}">
                <a16:creationId xmlns:a16="http://schemas.microsoft.com/office/drawing/2014/main" id="{B5E8C8BB-6518-4B24-BBC1-94CA8657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52" y="3429000"/>
            <a:ext cx="2122415" cy="21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ldergebnis für treasure chest">
            <a:extLst>
              <a:ext uri="{FF2B5EF4-FFF2-40B4-BE49-F238E27FC236}">
                <a16:creationId xmlns:a16="http://schemas.microsoft.com/office/drawing/2014/main" id="{120A0679-2464-4969-8D2F-CAC4B482E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51" y="1621172"/>
            <a:ext cx="2122415" cy="21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ímbolo &quot;No permitido&quot; 5">
            <a:extLst>
              <a:ext uri="{FF2B5EF4-FFF2-40B4-BE49-F238E27FC236}">
                <a16:creationId xmlns:a16="http://schemas.microsoft.com/office/drawing/2014/main" id="{CF0D2D2E-586E-4EFB-87A1-5F8045DEBBAB}"/>
              </a:ext>
            </a:extLst>
          </p:cNvPr>
          <p:cNvSpPr/>
          <p:nvPr/>
        </p:nvSpPr>
        <p:spPr>
          <a:xfrm>
            <a:off x="6656982" y="3743587"/>
            <a:ext cx="1962151" cy="1962151"/>
          </a:xfrm>
          <a:prstGeom prst="noSmoking">
            <a:avLst>
              <a:gd name="adj" fmla="val 102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Símbolo &quot;No permitido&quot; 14">
            <a:extLst>
              <a:ext uri="{FF2B5EF4-FFF2-40B4-BE49-F238E27FC236}">
                <a16:creationId xmlns:a16="http://schemas.microsoft.com/office/drawing/2014/main" id="{E514FF5D-A85B-4B3D-9F3F-E4A5E9CE5BAC}"/>
              </a:ext>
            </a:extLst>
          </p:cNvPr>
          <p:cNvSpPr/>
          <p:nvPr/>
        </p:nvSpPr>
        <p:spPr>
          <a:xfrm>
            <a:off x="6656981" y="1600898"/>
            <a:ext cx="1962151" cy="1962151"/>
          </a:xfrm>
          <a:prstGeom prst="noSmoking">
            <a:avLst>
              <a:gd name="adj" fmla="val 102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8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9297EE4-08EA-4E2D-9652-5C3FBFFEC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7" y="2205022"/>
            <a:ext cx="5836292" cy="3890861"/>
          </a:xfrm>
          <a:prstGeom prst="rect">
            <a:avLst/>
          </a:prstGeom>
        </p:spPr>
      </p:pic>
      <p:pic>
        <p:nvPicPr>
          <p:cNvPr id="3080" name="Picture 8" descr="Bildergebnis für compass">
            <a:extLst>
              <a:ext uri="{FF2B5EF4-FFF2-40B4-BE49-F238E27FC236}">
                <a16:creationId xmlns:a16="http://schemas.microsoft.com/office/drawing/2014/main" id="{A1751549-45F7-46AF-945B-267C2E688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52" y="3429000"/>
            <a:ext cx="2122415" cy="21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F61C085-F29F-4721-BCA0-12F137310EF2}"/>
              </a:ext>
            </a:extLst>
          </p:cNvPr>
          <p:cNvSpPr txBox="1"/>
          <p:nvPr/>
        </p:nvSpPr>
        <p:spPr>
          <a:xfrm>
            <a:off x="6497157" y="5570094"/>
            <a:ext cx="228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Limited nº of uses!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3602CDE-BAFA-4C49-B350-1996E1FAF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976451" y="1063023"/>
            <a:ext cx="3191098" cy="401842"/>
          </a:xfrm>
          <a:prstGeom prst="rect">
            <a:avLst/>
          </a:prstGeom>
        </p:spPr>
      </p:pic>
      <p:pic>
        <p:nvPicPr>
          <p:cNvPr id="11" name="Picture 2" descr="Bildergebnis für treasure chest">
            <a:extLst>
              <a:ext uri="{FF2B5EF4-FFF2-40B4-BE49-F238E27FC236}">
                <a16:creationId xmlns:a16="http://schemas.microsoft.com/office/drawing/2014/main" id="{4F6C3758-AFB6-4CBD-85F9-74AC930B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51" y="1621172"/>
            <a:ext cx="2122415" cy="21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1233D78-80ED-42E7-A96E-476BE986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6" y="333377"/>
            <a:ext cx="6911975" cy="561975"/>
          </a:xfrm>
        </p:spPr>
        <p:txBody>
          <a:bodyPr/>
          <a:lstStyle/>
          <a:p>
            <a:r>
              <a:rPr lang="en-US" dirty="0"/>
              <a:t>Analogy time!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0BEBE1F4-409F-4EA3-8492-98C98C2E8DE8}"/>
                  </a:ext>
                </a:extLst>
              </p:cNvPr>
              <p:cNvSpPr/>
              <p:nvPr/>
            </p:nvSpPr>
            <p:spPr>
              <a:xfrm>
                <a:off x="1501629" y="1540256"/>
                <a:ext cx="5800872" cy="575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func>
                        <m:funcPr>
                          <m:ctrlPr>
                            <a:rPr 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200" dirty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0BEBE1F4-409F-4EA3-8492-98C98C2E8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629" y="1540256"/>
                <a:ext cx="5800872" cy="575029"/>
              </a:xfrm>
              <a:prstGeom prst="rect">
                <a:avLst/>
              </a:prstGeom>
              <a:blipFill>
                <a:blip r:embed="rId7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01">
            <a:extLst>
              <a:ext uri="{FF2B5EF4-FFF2-40B4-BE49-F238E27FC236}">
                <a16:creationId xmlns:a16="http://schemas.microsoft.com/office/drawing/2014/main" id="{76C969E0-FEF6-43DB-B065-A06390496EBD}"/>
              </a:ext>
            </a:extLst>
          </p:cNvPr>
          <p:cNvSpPr/>
          <p:nvPr/>
        </p:nvSpPr>
        <p:spPr>
          <a:xfrm>
            <a:off x="4639177" y="1543547"/>
            <a:ext cx="318717" cy="385450"/>
          </a:xfrm>
          <a:prstGeom prst="rect">
            <a:avLst/>
          </a:prstGeom>
          <a:solidFill>
            <a:srgbClr val="FFFF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xplosión: 8 puntos 20">
            <a:extLst>
              <a:ext uri="{FF2B5EF4-FFF2-40B4-BE49-F238E27FC236}">
                <a16:creationId xmlns:a16="http://schemas.microsoft.com/office/drawing/2014/main" id="{5122044C-CA21-4B68-B94C-B17819F41AAF}"/>
              </a:ext>
            </a:extLst>
          </p:cNvPr>
          <p:cNvSpPr/>
          <p:nvPr/>
        </p:nvSpPr>
        <p:spPr>
          <a:xfrm>
            <a:off x="2942897" y="1827770"/>
            <a:ext cx="3935428" cy="290425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L: Loss Function (</a:t>
            </a:r>
            <a:r>
              <a:rPr lang="en-US" dirty="0" err="1"/>
              <a:t>a.k.a</a:t>
            </a:r>
            <a:r>
              <a:rPr lang="en-US" dirty="0"/>
              <a:t>) Criterion</a:t>
            </a:r>
          </a:p>
        </p:txBody>
      </p:sp>
    </p:spTree>
    <p:extLst>
      <p:ext uri="{BB962C8B-B14F-4D97-AF65-F5344CB8AC3E}">
        <p14:creationId xmlns:p14="http://schemas.microsoft.com/office/powerpoint/2010/main" val="13923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1B35291-C69D-4123-A525-D4B954E23DEE}"/>
              </a:ext>
            </a:extLst>
          </p:cNvPr>
          <p:cNvSpPr/>
          <p:nvPr/>
        </p:nvSpPr>
        <p:spPr>
          <a:xfrm rot="2700000">
            <a:off x="1306648" y="2331626"/>
            <a:ext cx="1719743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79C0C20-97C1-4069-9AFC-7585D5E73660}"/>
              </a:ext>
            </a:extLst>
          </p:cNvPr>
          <p:cNvSpPr/>
          <p:nvPr/>
        </p:nvSpPr>
        <p:spPr>
          <a:xfrm rot="2700000">
            <a:off x="2566396" y="3604656"/>
            <a:ext cx="1719743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4E51097E-B4B1-493F-BF77-3D632115AEC6}"/>
              </a:ext>
            </a:extLst>
          </p:cNvPr>
          <p:cNvSpPr/>
          <p:nvPr/>
        </p:nvSpPr>
        <p:spPr>
          <a:xfrm rot="18900000">
            <a:off x="3737235" y="3604655"/>
            <a:ext cx="1719743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28E7D3C8-9D8B-4681-9324-115BF0A77B5B}"/>
              </a:ext>
            </a:extLst>
          </p:cNvPr>
          <p:cNvSpPr/>
          <p:nvPr/>
        </p:nvSpPr>
        <p:spPr>
          <a:xfrm rot="2700000">
            <a:off x="5001892" y="3604655"/>
            <a:ext cx="1719743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Bildergebnis für treasure chest">
            <a:extLst>
              <a:ext uri="{FF2B5EF4-FFF2-40B4-BE49-F238E27FC236}">
                <a16:creationId xmlns:a16="http://schemas.microsoft.com/office/drawing/2014/main" id="{CAD5789E-605A-4810-BD27-97C1C54C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242" y="3617752"/>
            <a:ext cx="710967" cy="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ldergebnis für pirate boat">
            <a:extLst>
              <a:ext uri="{FF2B5EF4-FFF2-40B4-BE49-F238E27FC236}">
                <a16:creationId xmlns:a16="http://schemas.microsoft.com/office/drawing/2014/main" id="{CD9AF615-5161-475F-8AC6-BDE9E344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80" y="1384183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ildergebnis für pirate boat">
            <a:extLst>
              <a:ext uri="{FF2B5EF4-FFF2-40B4-BE49-F238E27FC236}">
                <a16:creationId xmlns:a16="http://schemas.microsoft.com/office/drawing/2014/main" id="{FD78CC42-15D2-46AC-9B30-313039B3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07" y="2682379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Bildergebnis für pirate boat">
            <a:extLst>
              <a:ext uri="{FF2B5EF4-FFF2-40B4-BE49-F238E27FC236}">
                <a16:creationId xmlns:a16="http://schemas.microsoft.com/office/drawing/2014/main" id="{46CF3891-72AB-4426-950C-89EB02726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31" y="3955408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Bildergebnis für pirate boat">
            <a:extLst>
              <a:ext uri="{FF2B5EF4-FFF2-40B4-BE49-F238E27FC236}">
                <a16:creationId xmlns:a16="http://schemas.microsoft.com/office/drawing/2014/main" id="{12CF04D7-8413-43EA-A5EA-87D2065EB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387" y="2684032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Bildergebnis für pirate boat">
            <a:extLst>
              <a:ext uri="{FF2B5EF4-FFF2-40B4-BE49-F238E27FC236}">
                <a16:creationId xmlns:a16="http://schemas.microsoft.com/office/drawing/2014/main" id="{729E3A00-1888-4F39-B2B1-4030DC61D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577" y="3955407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0D9DEC5-4EE3-4582-94A6-889D2630D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2" t="65838" r="31559" b="15635"/>
          <a:stretch/>
        </p:blipFill>
        <p:spPr>
          <a:xfrm>
            <a:off x="2339247" y="931635"/>
            <a:ext cx="6652470" cy="117904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5A490A0C-35F1-45D5-9031-9D773605E54F}"/>
              </a:ext>
            </a:extLst>
          </p:cNvPr>
          <p:cNvSpPr/>
          <p:nvPr/>
        </p:nvSpPr>
        <p:spPr>
          <a:xfrm>
            <a:off x="146807" y="5958091"/>
            <a:ext cx="7604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https://numerics.mathdotnet.com/distance.html</a:t>
            </a:r>
          </a:p>
        </p:txBody>
      </p:sp>
      <p:sp>
        <p:nvSpPr>
          <p:cNvPr id="3" name="Flecha: curvada hacia arriba 2">
            <a:extLst>
              <a:ext uri="{FF2B5EF4-FFF2-40B4-BE49-F238E27FC236}">
                <a16:creationId xmlns:a16="http://schemas.microsoft.com/office/drawing/2014/main" id="{BA12CEE4-1306-41D4-A852-D037EE0B9CB6}"/>
              </a:ext>
            </a:extLst>
          </p:cNvPr>
          <p:cNvSpPr/>
          <p:nvPr/>
        </p:nvSpPr>
        <p:spPr>
          <a:xfrm rot="13500000">
            <a:off x="5612049" y="2867987"/>
            <a:ext cx="1635439" cy="6275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lecha: curvada hacia arriba 27">
            <a:extLst>
              <a:ext uri="{FF2B5EF4-FFF2-40B4-BE49-F238E27FC236}">
                <a16:creationId xmlns:a16="http://schemas.microsoft.com/office/drawing/2014/main" id="{80CE80E2-4282-4C80-B15C-D3B8495DC93E}"/>
              </a:ext>
            </a:extLst>
          </p:cNvPr>
          <p:cNvSpPr/>
          <p:nvPr/>
        </p:nvSpPr>
        <p:spPr>
          <a:xfrm rot="2700000">
            <a:off x="4517416" y="4014956"/>
            <a:ext cx="1635439" cy="6275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5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3" grpId="0" animBg="1"/>
      <p:bldP spid="3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1B35291-C69D-4123-A525-D4B954E23DEE}"/>
              </a:ext>
            </a:extLst>
          </p:cNvPr>
          <p:cNvSpPr/>
          <p:nvPr/>
        </p:nvSpPr>
        <p:spPr>
          <a:xfrm rot="1817226">
            <a:off x="1400250" y="2163635"/>
            <a:ext cx="1719743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3465F291-265B-49D8-9B6A-A899794D9B81}"/>
              </a:ext>
            </a:extLst>
          </p:cNvPr>
          <p:cNvSpPr/>
          <p:nvPr/>
        </p:nvSpPr>
        <p:spPr>
          <a:xfrm rot="1817226">
            <a:off x="2959063" y="3005329"/>
            <a:ext cx="1719743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AFECB494-C364-45D3-B2FC-2BAB73677223}"/>
              </a:ext>
            </a:extLst>
          </p:cNvPr>
          <p:cNvSpPr/>
          <p:nvPr/>
        </p:nvSpPr>
        <p:spPr>
          <a:xfrm rot="1817226">
            <a:off x="4338806" y="3771609"/>
            <a:ext cx="1719743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FB2C90F-9247-4E05-BD94-943BA3191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2" t="40358" r="30719" b="41115"/>
          <a:stretch/>
        </p:blipFill>
        <p:spPr>
          <a:xfrm>
            <a:off x="2339247" y="931635"/>
            <a:ext cx="6652470" cy="1179048"/>
          </a:xfrm>
          <a:prstGeom prst="rect">
            <a:avLst/>
          </a:prstGeom>
        </p:spPr>
      </p:pic>
      <p:pic>
        <p:nvPicPr>
          <p:cNvPr id="7170" name="Picture 2" descr="Bildergebnis für treasure chest">
            <a:extLst>
              <a:ext uri="{FF2B5EF4-FFF2-40B4-BE49-F238E27FC236}">
                <a16:creationId xmlns:a16="http://schemas.microsoft.com/office/drawing/2014/main" id="{CAD5789E-605A-4810-BD27-97C1C54C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242" y="3617752"/>
            <a:ext cx="710967" cy="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ldergebnis für pirate boat">
            <a:extLst>
              <a:ext uri="{FF2B5EF4-FFF2-40B4-BE49-F238E27FC236}">
                <a16:creationId xmlns:a16="http://schemas.microsoft.com/office/drawing/2014/main" id="{CD9AF615-5161-475F-8AC6-BDE9E344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80" y="1384183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ildergebnis für pirate boat">
            <a:extLst>
              <a:ext uri="{FF2B5EF4-FFF2-40B4-BE49-F238E27FC236}">
                <a16:creationId xmlns:a16="http://schemas.microsoft.com/office/drawing/2014/main" id="{FD78CC42-15D2-46AC-9B30-313039B3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1" y="2232869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Bildergebnis für pirate boat">
            <a:extLst>
              <a:ext uri="{FF2B5EF4-FFF2-40B4-BE49-F238E27FC236}">
                <a16:creationId xmlns:a16="http://schemas.microsoft.com/office/drawing/2014/main" id="{49BAD9ED-6B75-4C0A-96EF-60185FA7F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90" y="2979490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ildergebnis für pirate boat">
            <a:extLst>
              <a:ext uri="{FF2B5EF4-FFF2-40B4-BE49-F238E27FC236}">
                <a16:creationId xmlns:a16="http://schemas.microsoft.com/office/drawing/2014/main" id="{F88BB700-A9B6-4CF5-9A66-779583FC1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156" y="3973235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echa: curvada hacia arriba 21">
            <a:extLst>
              <a:ext uri="{FF2B5EF4-FFF2-40B4-BE49-F238E27FC236}">
                <a16:creationId xmlns:a16="http://schemas.microsoft.com/office/drawing/2014/main" id="{9CC6FF05-545F-4D4B-AE9B-4C769DA0180A}"/>
              </a:ext>
            </a:extLst>
          </p:cNvPr>
          <p:cNvSpPr/>
          <p:nvPr/>
        </p:nvSpPr>
        <p:spPr>
          <a:xfrm rot="12600000">
            <a:off x="4847762" y="2926488"/>
            <a:ext cx="1635439" cy="6275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lecha: curvada hacia arriba 22">
            <a:extLst>
              <a:ext uri="{FF2B5EF4-FFF2-40B4-BE49-F238E27FC236}">
                <a16:creationId xmlns:a16="http://schemas.microsoft.com/office/drawing/2014/main" id="{6610980A-66B1-417B-A6BE-8A590044B36A}"/>
              </a:ext>
            </a:extLst>
          </p:cNvPr>
          <p:cNvSpPr/>
          <p:nvPr/>
        </p:nvSpPr>
        <p:spPr>
          <a:xfrm rot="1800000">
            <a:off x="4101444" y="4141101"/>
            <a:ext cx="1635439" cy="6275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612961E-56A6-434D-B9B5-7C97107A8F0E}"/>
              </a:ext>
            </a:extLst>
          </p:cNvPr>
          <p:cNvSpPr/>
          <p:nvPr/>
        </p:nvSpPr>
        <p:spPr>
          <a:xfrm>
            <a:off x="146807" y="5958091"/>
            <a:ext cx="7604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https://numerics.mathdotnet.com/distance.html</a:t>
            </a:r>
          </a:p>
        </p:txBody>
      </p:sp>
    </p:spTree>
    <p:extLst>
      <p:ext uri="{BB962C8B-B14F-4D97-AF65-F5344CB8AC3E}">
        <p14:creationId xmlns:p14="http://schemas.microsoft.com/office/powerpoint/2010/main" val="294418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6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ildergebnis für treasure chest">
            <a:extLst>
              <a:ext uri="{FF2B5EF4-FFF2-40B4-BE49-F238E27FC236}">
                <a16:creationId xmlns:a16="http://schemas.microsoft.com/office/drawing/2014/main" id="{CAD5789E-605A-4810-BD27-97C1C54C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242" y="3617752"/>
            <a:ext cx="710967" cy="7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ldergebnis für pirate boat">
            <a:extLst>
              <a:ext uri="{FF2B5EF4-FFF2-40B4-BE49-F238E27FC236}">
                <a16:creationId xmlns:a16="http://schemas.microsoft.com/office/drawing/2014/main" id="{CD9AF615-5161-475F-8AC6-BDE9E344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80" y="1384183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1B35291-C69D-4123-A525-D4B954E23DEE}"/>
              </a:ext>
            </a:extLst>
          </p:cNvPr>
          <p:cNvSpPr/>
          <p:nvPr/>
        </p:nvSpPr>
        <p:spPr>
          <a:xfrm rot="1817226">
            <a:off x="1400250" y="2163635"/>
            <a:ext cx="1719743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17E29CD-461F-4AF9-99EF-CC042A9E82BA}"/>
              </a:ext>
            </a:extLst>
          </p:cNvPr>
          <p:cNvSpPr/>
          <p:nvPr/>
        </p:nvSpPr>
        <p:spPr>
          <a:xfrm rot="1817226">
            <a:off x="2909661" y="2840660"/>
            <a:ext cx="985636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224F5C5-2F08-4867-A3AB-F4F5ED68CD6B}"/>
              </a:ext>
            </a:extLst>
          </p:cNvPr>
          <p:cNvSpPr/>
          <p:nvPr/>
        </p:nvSpPr>
        <p:spPr>
          <a:xfrm rot="1817226">
            <a:off x="3791774" y="3215207"/>
            <a:ext cx="598702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B3ACD2BF-591F-403D-995C-B806535D68D9}"/>
              </a:ext>
            </a:extLst>
          </p:cNvPr>
          <p:cNvSpPr/>
          <p:nvPr/>
        </p:nvSpPr>
        <p:spPr>
          <a:xfrm rot="1817226">
            <a:off x="4658203" y="3591090"/>
            <a:ext cx="226877" cy="40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5E3085C-51D3-4E97-9050-3EC243A4D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1" t="14639" r="30870" b="66834"/>
          <a:stretch/>
        </p:blipFill>
        <p:spPr>
          <a:xfrm>
            <a:off x="2288022" y="1053758"/>
            <a:ext cx="6652470" cy="1179048"/>
          </a:xfrm>
          <a:prstGeom prst="rect">
            <a:avLst/>
          </a:prstGeom>
        </p:spPr>
      </p:pic>
      <p:pic>
        <p:nvPicPr>
          <p:cNvPr id="7" name="Picture 4" descr="Bildergebnis für pirate boat">
            <a:extLst>
              <a:ext uri="{FF2B5EF4-FFF2-40B4-BE49-F238E27FC236}">
                <a16:creationId xmlns:a16="http://schemas.microsoft.com/office/drawing/2014/main" id="{FD78CC42-15D2-46AC-9B30-313039B3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1" y="2232869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ildergebnis für pirate boat">
            <a:extLst>
              <a:ext uri="{FF2B5EF4-FFF2-40B4-BE49-F238E27FC236}">
                <a16:creationId xmlns:a16="http://schemas.microsoft.com/office/drawing/2014/main" id="{E5A830F7-1EC2-45D7-B024-737E9E7D7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97" y="2718318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Bildergebnis für pirate boat">
            <a:extLst>
              <a:ext uri="{FF2B5EF4-FFF2-40B4-BE49-F238E27FC236}">
                <a16:creationId xmlns:a16="http://schemas.microsoft.com/office/drawing/2014/main" id="{EE19ED90-9794-460D-98EF-ED964B760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284" y="3075326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Bildergebnis für pirate boat">
            <a:extLst>
              <a:ext uri="{FF2B5EF4-FFF2-40B4-BE49-F238E27FC236}">
                <a16:creationId xmlns:a16="http://schemas.microsoft.com/office/drawing/2014/main" id="{B4E5B99D-B701-4238-B887-0417FA5DC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90" y="3368603"/>
            <a:ext cx="872095" cy="7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3F348D3-95FA-4928-95B2-9F5F11F3360D}"/>
              </a:ext>
            </a:extLst>
          </p:cNvPr>
          <p:cNvSpPr/>
          <p:nvPr/>
        </p:nvSpPr>
        <p:spPr>
          <a:xfrm>
            <a:off x="146807" y="5958091"/>
            <a:ext cx="7604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https://numerics.mathdotnet.com/distance.html</a:t>
            </a:r>
          </a:p>
        </p:txBody>
      </p:sp>
    </p:spTree>
    <p:extLst>
      <p:ext uri="{BB962C8B-B14F-4D97-AF65-F5344CB8AC3E}">
        <p14:creationId xmlns:p14="http://schemas.microsoft.com/office/powerpoint/2010/main" val="95256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43B50-FEE9-49F3-B0BC-88900E77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BD9A65-113E-4AAB-B618-100AD0E7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Sense of Scale: Euclidean norms (or L1 norms in general)  do not have sense of scale.</a:t>
            </a:r>
          </a:p>
          <a:p>
            <a:endParaRPr lang="en-US" dirty="0"/>
          </a:p>
          <a:p>
            <a:r>
              <a:rPr lang="en-US" dirty="0"/>
              <a:t>On High Dimensional Problems we have the curse of dimensionality.</a:t>
            </a:r>
          </a:p>
          <a:p>
            <a:endParaRPr lang="en-US" dirty="0"/>
          </a:p>
          <a:p>
            <a:r>
              <a:rPr lang="en-US" dirty="0"/>
              <a:t>MSE: Works well with convex problems with quadratic structure.</a:t>
            </a:r>
          </a:p>
          <a:p>
            <a:endParaRPr lang="en-US" dirty="0"/>
          </a:p>
          <a:p>
            <a:r>
              <a:rPr lang="en-US" dirty="0"/>
              <a:t>Each Dimension should have similar converging properties.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FCBAF2-A4A7-4AE6-88A6-C50BBCD25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9"/>
          <a:stretch/>
        </p:blipFill>
        <p:spPr>
          <a:xfrm>
            <a:off x="1222915" y="3649211"/>
            <a:ext cx="6245166" cy="24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8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5A81B-867B-4B4C-9CBF-A0B07A25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choose the right loss/criterion?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AC757C-E02A-4FA8-8447-9587B4031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276" t="8941" r="20139" b="59821"/>
          <a:stretch/>
        </p:blipFill>
        <p:spPr>
          <a:xfrm>
            <a:off x="237253" y="978019"/>
            <a:ext cx="10366556" cy="30570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4D2D206-E25B-47AA-B1C3-372E6F490F1D}"/>
              </a:ext>
            </a:extLst>
          </p:cNvPr>
          <p:cNvSpPr/>
          <p:nvPr/>
        </p:nvSpPr>
        <p:spPr>
          <a:xfrm>
            <a:off x="146807" y="5958091"/>
            <a:ext cx="7604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Torch7</a:t>
            </a:r>
          </a:p>
        </p:txBody>
      </p:sp>
    </p:spTree>
    <p:extLst>
      <p:ext uri="{BB962C8B-B14F-4D97-AF65-F5344CB8AC3E}">
        <p14:creationId xmlns:p14="http://schemas.microsoft.com/office/powerpoint/2010/main" val="315497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DDA50-5270-4140-A335-B0B2CAC9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333379"/>
            <a:ext cx="5464177" cy="561975"/>
          </a:xfrm>
        </p:spPr>
        <p:txBody>
          <a:bodyPr/>
          <a:lstStyle/>
          <a:p>
            <a:r>
              <a:rPr lang="en-US" dirty="0"/>
              <a:t>Computer Vision for Human Computer Interaction</a:t>
            </a:r>
            <a:br>
              <a:rPr lang="en-US" dirty="0"/>
            </a:br>
            <a:r>
              <a:rPr lang="en-US" dirty="0"/>
              <a:t>Prof. Rainer </a:t>
            </a:r>
            <a:r>
              <a:rPr lang="en-US" dirty="0" err="1"/>
              <a:t>Stiefelhagen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6ECF22-A000-4D2B-92BD-02A9158D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195387"/>
            <a:ext cx="5095875" cy="19623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8FDA1A-E484-4CA1-9D69-63016AA0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94" y="1195387"/>
            <a:ext cx="3600450" cy="4752975"/>
          </a:xfrm>
          <a:prstGeom prst="rect">
            <a:avLst/>
          </a:prstGeom>
        </p:spPr>
      </p:pic>
      <p:pic>
        <p:nvPicPr>
          <p:cNvPr id="1026" name="Picture 2" descr="Bildergebnis für computer vision for the blind stiefelhagen">
            <a:extLst>
              <a:ext uri="{FF2B5EF4-FFF2-40B4-BE49-F238E27FC236}">
                <a16:creationId xmlns:a16="http://schemas.microsoft.com/office/drawing/2014/main" id="{4163A283-B8A8-4B6E-A62A-EEE1F0DC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3199293"/>
            <a:ext cx="3571875" cy="274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computer vision for the blind stiefelhagen">
            <a:extLst>
              <a:ext uri="{FF2B5EF4-FFF2-40B4-BE49-F238E27FC236}">
                <a16:creationId xmlns:a16="http://schemas.microsoft.com/office/drawing/2014/main" id="{321DC86F-8C7B-4F32-973E-41114F0B8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4" y="235740"/>
            <a:ext cx="1503956" cy="6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5F87B138-EDDC-4637-9D66-968939341E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SPHERE: Monitoring Sleep using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52071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5A81B-867B-4B4C-9CBF-A0B07A25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choose the right loss/criterion?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AC757C-E02A-4FA8-8447-9587B4031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023" t="39917" r="28988" b="21473"/>
          <a:stretch/>
        </p:blipFill>
        <p:spPr>
          <a:xfrm>
            <a:off x="237253" y="978018"/>
            <a:ext cx="8697022" cy="377853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4D2D206-E25B-47AA-B1C3-372E6F490F1D}"/>
              </a:ext>
            </a:extLst>
          </p:cNvPr>
          <p:cNvSpPr/>
          <p:nvPr/>
        </p:nvSpPr>
        <p:spPr>
          <a:xfrm>
            <a:off x="146807" y="5958091"/>
            <a:ext cx="7604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Torch7</a:t>
            </a:r>
          </a:p>
        </p:txBody>
      </p:sp>
    </p:spTree>
    <p:extLst>
      <p:ext uri="{BB962C8B-B14F-4D97-AF65-F5344CB8AC3E}">
        <p14:creationId xmlns:p14="http://schemas.microsoft.com/office/powerpoint/2010/main" val="154789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627F0-6D5B-4198-92FD-D9946BEF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Loss would you choose for learning a 1D histogram?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B9C55-8C3D-4ABF-8D8F-14E9A352F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" t="5396" r="16021" b="3176"/>
          <a:stretch/>
        </p:blipFill>
        <p:spPr>
          <a:xfrm>
            <a:off x="3166929" y="1291662"/>
            <a:ext cx="2770592" cy="1688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062EF-45CE-4630-A993-AB8EC484F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" t="6472" r="16021" b="4251"/>
          <a:stretch/>
        </p:blipFill>
        <p:spPr>
          <a:xfrm>
            <a:off x="245384" y="1331384"/>
            <a:ext cx="2800384" cy="1648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9D3F0-387F-4DBB-8A33-70F1EB32B7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6" t="6472" r="15727" b="3713"/>
          <a:stretch/>
        </p:blipFill>
        <p:spPr>
          <a:xfrm>
            <a:off x="6058682" y="1291662"/>
            <a:ext cx="2790453" cy="1658383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A9742F5-080E-4415-9006-3DD2BECAC694}"/>
              </a:ext>
            </a:extLst>
          </p:cNvPr>
          <p:cNvSpPr txBox="1"/>
          <p:nvPr/>
        </p:nvSpPr>
        <p:spPr>
          <a:xfrm>
            <a:off x="624955" y="3022204"/>
            <a:ext cx="204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MSE: 13.54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6F4B4E6-0493-4BE3-A1C9-4C217830CA87}"/>
              </a:ext>
            </a:extLst>
          </p:cNvPr>
          <p:cNvSpPr txBox="1"/>
          <p:nvPr/>
        </p:nvSpPr>
        <p:spPr>
          <a:xfrm>
            <a:off x="3531604" y="3022204"/>
            <a:ext cx="204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MSE: 50.44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1FC6CF08-5288-4A76-AECA-CFE822A753AC}"/>
              </a:ext>
            </a:extLst>
          </p:cNvPr>
          <p:cNvSpPr txBox="1"/>
          <p:nvPr/>
        </p:nvSpPr>
        <p:spPr>
          <a:xfrm>
            <a:off x="6482637" y="3022204"/>
            <a:ext cx="204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MSE: 50.46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D23DF511-7E43-4C61-A9DF-551C73B31AEC}"/>
              </a:ext>
            </a:extLst>
          </p:cNvPr>
          <p:cNvSpPr txBox="1"/>
          <p:nvPr/>
        </p:nvSpPr>
        <p:spPr>
          <a:xfrm>
            <a:off x="617964" y="3333995"/>
            <a:ext cx="204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EMD: 5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9FA8F64A-ED00-43C0-8972-6C5C14A68701}"/>
              </a:ext>
            </a:extLst>
          </p:cNvPr>
          <p:cNvSpPr txBox="1"/>
          <p:nvPr/>
        </p:nvSpPr>
        <p:spPr>
          <a:xfrm>
            <a:off x="3524613" y="3333995"/>
            <a:ext cx="204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EMD: 25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EE1C8B50-BA0C-40D3-A507-38731B9DF064}"/>
              </a:ext>
            </a:extLst>
          </p:cNvPr>
          <p:cNvSpPr txBox="1"/>
          <p:nvPr/>
        </p:nvSpPr>
        <p:spPr>
          <a:xfrm>
            <a:off x="6475646" y="3333995"/>
            <a:ext cx="204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EMD: 50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22DB416E-8D2E-4B66-9A4E-973646C7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3907956"/>
            <a:ext cx="8356600" cy="4894262"/>
          </a:xfrm>
        </p:spPr>
        <p:txBody>
          <a:bodyPr/>
          <a:lstStyle/>
          <a:p>
            <a:r>
              <a:rPr lang="en-US" dirty="0"/>
              <a:t>Computer Science: Earth Mover’s Distance</a:t>
            </a:r>
          </a:p>
          <a:p>
            <a:endParaRPr lang="en-US" dirty="0"/>
          </a:p>
          <a:p>
            <a:r>
              <a:rPr lang="en-US" dirty="0"/>
              <a:t>Math: Wasserstein Distance</a:t>
            </a:r>
          </a:p>
          <a:p>
            <a:endParaRPr lang="en-US" dirty="0"/>
          </a:p>
          <a:p>
            <a:r>
              <a:rPr lang="en-US" dirty="0"/>
              <a:t>Statistics: Mallows Distance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1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14C69-B288-482C-B5BB-3212203B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naming is not confusing at all #irony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DBB1FAB-23F0-4D9C-AD6E-19CE64B3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14" t="29317" r="22977" b="18749"/>
          <a:stretch/>
        </p:blipFill>
        <p:spPr>
          <a:xfrm>
            <a:off x="319335" y="1224793"/>
            <a:ext cx="8390664" cy="453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3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5BCFB-A331-4BC6-A160-FA30BEC3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Mover’s Distance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15174D-78A2-4342-B810-D3948F84F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7" t="18072" r="2844" b="46046"/>
          <a:stretch/>
        </p:blipFill>
        <p:spPr>
          <a:xfrm>
            <a:off x="265273" y="890607"/>
            <a:ext cx="8607105" cy="1845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CEC16F9-8CEF-40FC-AEEF-B03588622820}"/>
              </a:ext>
            </a:extLst>
          </p:cNvPr>
          <p:cNvSpPr/>
          <p:nvPr/>
        </p:nvSpPr>
        <p:spPr>
          <a:xfrm>
            <a:off x="146806" y="5958091"/>
            <a:ext cx="9299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Sinkhorn</a:t>
            </a:r>
            <a:r>
              <a:rPr lang="en-US" dirty="0"/>
              <a:t> distances: Lightspeed computation of optimal transport”, </a:t>
            </a:r>
            <a:r>
              <a:rPr lang="en-US" dirty="0" err="1"/>
              <a:t>Cuturi</a:t>
            </a:r>
            <a:r>
              <a:rPr lang="en-US" dirty="0"/>
              <a:t>, NIPS 2013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3F68210-18B5-4FF4-A0B3-4414B7D16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0526" y="2791924"/>
                <a:ext cx="8356600" cy="4894262"/>
              </a:xfrm>
            </p:spPr>
            <p:txBody>
              <a:bodyPr/>
              <a:lstStyle/>
              <a:p>
                <a:r>
                  <a:rPr lang="en-US" dirty="0"/>
                  <a:t>Minimum effort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𝑚𝑎𝑠𝑠</m:t>
                    </m:r>
                  </m:oMath>
                </a14:m>
                <a:r>
                  <a:rPr lang="en-US" dirty="0"/>
                  <a:t>) required to transform a distribution of dirt into another: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3F68210-18B5-4FF4-A0B3-4414B7D16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526" y="2791924"/>
                <a:ext cx="8356600" cy="4894262"/>
              </a:xfrm>
              <a:blipFill>
                <a:blip r:embed="rId3"/>
                <a:stretch>
                  <a:fillRect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upo 49">
            <a:extLst>
              <a:ext uri="{FF2B5EF4-FFF2-40B4-BE49-F238E27FC236}">
                <a16:creationId xmlns:a16="http://schemas.microsoft.com/office/drawing/2014/main" id="{4BE0A85F-6E99-47F2-B3E2-7C2CAE2D2DBF}"/>
              </a:ext>
            </a:extLst>
          </p:cNvPr>
          <p:cNvGrpSpPr/>
          <p:nvPr/>
        </p:nvGrpSpPr>
        <p:grpSpPr>
          <a:xfrm>
            <a:off x="670911" y="2991869"/>
            <a:ext cx="7632178" cy="2507537"/>
            <a:chOff x="628966" y="3319039"/>
            <a:chExt cx="7632178" cy="2507537"/>
          </a:xfrm>
        </p:grpSpPr>
        <p:pic>
          <p:nvPicPr>
            <p:cNvPr id="29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2D64ECE8-CC27-4C9A-AF8A-341CCD773B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8065" b="57055" l="2385" r="50385"/>
                      </a14:imgEffect>
                      <a14:imgEffect>
                        <a14:artisticGlowEdges trans="0" smoothness="1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3331158" y="3838906"/>
              <a:ext cx="1410457" cy="850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CFC1DA49-DCFF-4A31-9E27-36105C9D10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911" b="60833" l="5615" r="434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7065962" y="3714250"/>
              <a:ext cx="1195182" cy="72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7A29196C-242A-4D79-AB0F-AA9F69FE72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8065" b="57055" l="2385" r="50385"/>
                      </a14:imgEffect>
                      <a14:imgEffect>
                        <a14:artisticGlowEdges trans="0" smoothness="1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1784897" y="4918407"/>
              <a:ext cx="868459" cy="52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6A0B502D-E5CC-4D75-AB99-9CFDCBC938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8065" b="57055" l="2385" r="50385"/>
                      </a14:imgEffect>
                      <a14:imgEffect>
                        <a14:artisticGlowEdges trans="0" smoothness="1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5932125" y="3426180"/>
              <a:ext cx="868459" cy="52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37D786C6-3C6B-40A3-A624-B1BF49D137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8065" b="57055" l="2385" r="50385"/>
                      </a14:imgEffect>
                      <a14:imgEffect>
                        <a14:artisticGlowEdges trans="0" smoothness="1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3873156" y="5302653"/>
              <a:ext cx="868459" cy="52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F8CF7EDA-7AE7-4031-BE8F-4D07C6EC31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8065" b="57055" l="2385" r="50385"/>
                      </a14:imgEffect>
                      <a14:imgEffect>
                        <a14:artisticGlowEdges trans="0" smoothness="1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628966" y="3526145"/>
              <a:ext cx="868459" cy="52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1E729892-183D-4A93-A65A-802DD03ED2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8065" b="57055" l="2385" r="50385"/>
                      </a14:imgEffect>
                      <a14:imgEffect>
                        <a14:artisticGlowEdges trans="0" smoothness="1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5932125" y="4475518"/>
              <a:ext cx="868459" cy="52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1C4777C8-18FA-464F-8661-453EBE62E3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911" b="60833" l="5615" r="434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4846426" y="3426179"/>
              <a:ext cx="868459" cy="52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4D0E46D7-703A-43B0-AAF9-2E6C2E3A7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911" b="60833" l="5615" r="434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4902640" y="4243693"/>
              <a:ext cx="868459" cy="52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B8EB3BD9-BB9A-4B4F-B007-E4A6CD0AD0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911" b="60833" l="5615" r="434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2896928" y="4918407"/>
              <a:ext cx="868459" cy="52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5969D795-6A7F-4F6B-9FBA-9A182DFE7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911" b="60833" l="5615" r="434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1735865" y="3549933"/>
              <a:ext cx="868459" cy="52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C34116BB-755D-4C6A-A004-685E2903EF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911" b="60833" l="5615" r="434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1058154" y="4505654"/>
              <a:ext cx="868459" cy="52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http://thumbs.dreamstime.com/z/set-pile-dry-dirt-isolated-white-background-clipping-path-high-resolution-33170739.jpg">
              <a:extLst>
                <a:ext uri="{FF2B5EF4-FFF2-40B4-BE49-F238E27FC236}">
                  <a16:creationId xmlns:a16="http://schemas.microsoft.com/office/drawing/2014/main" id="{F7C01A53-9AFF-48E2-8206-50B3D8590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911" b="60833" l="5615" r="434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" t="27736" r="51630" b="43682"/>
            <a:stretch/>
          </p:blipFill>
          <p:spPr bwMode="auto">
            <a:xfrm>
              <a:off x="2788309" y="3319039"/>
              <a:ext cx="868459" cy="52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Arrow Connector 30">
              <a:extLst>
                <a:ext uri="{FF2B5EF4-FFF2-40B4-BE49-F238E27FC236}">
                  <a16:creationId xmlns:a16="http://schemas.microsoft.com/office/drawing/2014/main" id="{6AD475EE-A8A7-4785-AB1A-31DDA5B4A07A}"/>
                </a:ext>
              </a:extLst>
            </p:cNvPr>
            <p:cNvCxnSpPr/>
            <p:nvPr/>
          </p:nvCxnSpPr>
          <p:spPr>
            <a:xfrm flipH="1" flipV="1">
              <a:off x="1390600" y="3756356"/>
              <a:ext cx="372203" cy="317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33">
              <a:extLst>
                <a:ext uri="{FF2B5EF4-FFF2-40B4-BE49-F238E27FC236}">
                  <a16:creationId xmlns:a16="http://schemas.microsoft.com/office/drawing/2014/main" id="{9321A94C-3955-4E7C-B802-7AE0942003F2}"/>
                </a:ext>
              </a:extLst>
            </p:cNvPr>
            <p:cNvCxnSpPr/>
            <p:nvPr/>
          </p:nvCxnSpPr>
          <p:spPr>
            <a:xfrm flipH="1" flipV="1">
              <a:off x="6747173" y="3768201"/>
              <a:ext cx="374970" cy="91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34">
              <a:extLst>
                <a:ext uri="{FF2B5EF4-FFF2-40B4-BE49-F238E27FC236}">
                  <a16:creationId xmlns:a16="http://schemas.microsoft.com/office/drawing/2014/main" id="{100DB528-5CB6-4FE2-9FDB-411D4758BA37}"/>
                </a:ext>
              </a:extLst>
            </p:cNvPr>
            <p:cNvCxnSpPr/>
            <p:nvPr/>
          </p:nvCxnSpPr>
          <p:spPr>
            <a:xfrm flipH="1">
              <a:off x="6744403" y="4307936"/>
              <a:ext cx="434414" cy="243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37">
              <a:extLst>
                <a:ext uri="{FF2B5EF4-FFF2-40B4-BE49-F238E27FC236}">
                  <a16:creationId xmlns:a16="http://schemas.microsoft.com/office/drawing/2014/main" id="{667B2770-E1C4-4B16-8BF1-155948E57A3B}"/>
                </a:ext>
              </a:extLst>
            </p:cNvPr>
            <p:cNvCxnSpPr/>
            <p:nvPr/>
          </p:nvCxnSpPr>
          <p:spPr>
            <a:xfrm>
              <a:off x="1735865" y="4918408"/>
              <a:ext cx="187641" cy="8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0">
              <a:extLst>
                <a:ext uri="{FF2B5EF4-FFF2-40B4-BE49-F238E27FC236}">
                  <a16:creationId xmlns:a16="http://schemas.microsoft.com/office/drawing/2014/main" id="{D2F977F9-68AD-4EDC-930D-8EF261AB0602}"/>
                </a:ext>
              </a:extLst>
            </p:cNvPr>
            <p:cNvCxnSpPr/>
            <p:nvPr/>
          </p:nvCxnSpPr>
          <p:spPr>
            <a:xfrm>
              <a:off x="3437212" y="3799216"/>
              <a:ext cx="218784" cy="174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2">
              <a:extLst>
                <a:ext uri="{FF2B5EF4-FFF2-40B4-BE49-F238E27FC236}">
                  <a16:creationId xmlns:a16="http://schemas.microsoft.com/office/drawing/2014/main" id="{A4BDBE2E-E846-4A98-B97D-BD8919D8C0AF}"/>
                </a:ext>
              </a:extLst>
            </p:cNvPr>
            <p:cNvCxnSpPr/>
            <p:nvPr/>
          </p:nvCxnSpPr>
          <p:spPr>
            <a:xfrm>
              <a:off x="3655996" y="5239055"/>
              <a:ext cx="380390" cy="154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5">
              <a:extLst>
                <a:ext uri="{FF2B5EF4-FFF2-40B4-BE49-F238E27FC236}">
                  <a16:creationId xmlns:a16="http://schemas.microsoft.com/office/drawing/2014/main" id="{B10D906A-991E-49AE-BF1F-2DD619B4BBA6}"/>
                </a:ext>
              </a:extLst>
            </p:cNvPr>
            <p:cNvCxnSpPr/>
            <p:nvPr/>
          </p:nvCxnSpPr>
          <p:spPr>
            <a:xfrm flipH="1">
              <a:off x="4499545" y="3783270"/>
              <a:ext cx="400295" cy="265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7">
              <a:extLst>
                <a:ext uri="{FF2B5EF4-FFF2-40B4-BE49-F238E27FC236}">
                  <a16:creationId xmlns:a16="http://schemas.microsoft.com/office/drawing/2014/main" id="{BF030799-73C7-44B1-A7F1-FAB40581424A}"/>
                </a:ext>
              </a:extLst>
            </p:cNvPr>
            <p:cNvCxnSpPr/>
            <p:nvPr/>
          </p:nvCxnSpPr>
          <p:spPr>
            <a:xfrm flipH="1" flipV="1">
              <a:off x="4527638" y="4307327"/>
              <a:ext cx="417424" cy="982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235F00F-9E33-4425-A606-2F9C55A7634A}"/>
              </a:ext>
            </a:extLst>
          </p:cNvPr>
          <p:cNvSpPr txBox="1"/>
          <p:nvPr/>
        </p:nvSpPr>
        <p:spPr>
          <a:xfrm>
            <a:off x="799989" y="5478280"/>
            <a:ext cx="232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use it in DL?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BA4EA99F-2D68-4CA9-8636-B49A1CE82E23}"/>
              </a:ext>
            </a:extLst>
          </p:cNvPr>
          <p:cNvSpPr txBox="1"/>
          <p:nvPr/>
        </p:nvSpPr>
        <p:spPr>
          <a:xfrm>
            <a:off x="3217417" y="5478280"/>
            <a:ext cx="232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F70A75E-308C-4050-A20D-29D826D2CF44}"/>
              </a:ext>
            </a:extLst>
          </p:cNvPr>
          <p:cNvSpPr txBox="1"/>
          <p:nvPr/>
        </p:nvSpPr>
        <p:spPr>
          <a:xfrm>
            <a:off x="3915101" y="5478280"/>
            <a:ext cx="475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very slow to calculate!</a:t>
            </a:r>
          </a:p>
        </p:txBody>
      </p:sp>
    </p:spTree>
    <p:extLst>
      <p:ext uri="{BB962C8B-B14F-4D97-AF65-F5344CB8AC3E}">
        <p14:creationId xmlns:p14="http://schemas.microsoft.com/office/powerpoint/2010/main" val="9675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51" grpId="0"/>
      <p:bldP spid="52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CD1A4-525C-498A-822E-B34479A6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2" y="2975909"/>
            <a:ext cx="6911975" cy="561975"/>
          </a:xfrm>
        </p:spPr>
        <p:txBody>
          <a:bodyPr/>
          <a:lstStyle/>
          <a:p>
            <a:pPr algn="ctr"/>
            <a:r>
              <a:rPr lang="en-US" dirty="0"/>
              <a:t>ALSO:</a:t>
            </a:r>
            <a:br>
              <a:rPr lang="en-US" dirty="0"/>
            </a:br>
            <a:r>
              <a:rPr lang="en-US" dirty="0"/>
              <a:t>SPECIAL CASE FOR HISTOGRAMS</a:t>
            </a:r>
          </a:p>
        </p:txBody>
      </p:sp>
    </p:spTree>
    <p:extLst>
      <p:ext uri="{BB962C8B-B14F-4D97-AF65-F5344CB8AC3E}">
        <p14:creationId xmlns:p14="http://schemas.microsoft.com/office/powerpoint/2010/main" val="264547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63515F8-2FBC-474A-AE68-87B04CA47D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de-facto L1 distance between histograms.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Closed form solution for EMD: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Closed form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𝐸𝑀𝐷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63515F8-2FBC-474A-AE68-87B04CA47D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>
            <a:extLst>
              <a:ext uri="{FF2B5EF4-FFF2-40B4-BE49-F238E27FC236}">
                <a16:creationId xmlns:a16="http://schemas.microsoft.com/office/drawing/2014/main" id="{F1326B39-97FF-414D-A63A-294915FA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6" y="333377"/>
            <a:ext cx="6911975" cy="561975"/>
          </a:xfrm>
        </p:spPr>
        <p:txBody>
          <a:bodyPr/>
          <a:lstStyle/>
          <a:p>
            <a:r>
              <a:rPr lang="en-US" dirty="0"/>
              <a:t>Earth Mover’s Distance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9D4EC8D-B0CE-4916-BF0D-7CC0DFDE6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" t="5396" r="16021" b="3176"/>
          <a:stretch/>
        </p:blipFill>
        <p:spPr>
          <a:xfrm>
            <a:off x="3175318" y="1635610"/>
            <a:ext cx="2770592" cy="168817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1D40076-8EA9-49F8-927A-BCA59465E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7" t="6472" r="16021" b="4251"/>
          <a:stretch/>
        </p:blipFill>
        <p:spPr>
          <a:xfrm>
            <a:off x="253773" y="1675332"/>
            <a:ext cx="2800384" cy="164845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3587C8E6-BAFF-4DE8-B463-05862CD28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6" t="6472" r="15727" b="3713"/>
          <a:stretch/>
        </p:blipFill>
        <p:spPr>
          <a:xfrm>
            <a:off x="6067071" y="1635610"/>
            <a:ext cx="2790453" cy="1658383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9F5053C8-6DED-421A-A85E-CA9310ECF02E}"/>
              </a:ext>
            </a:extLst>
          </p:cNvPr>
          <p:cNvSpPr txBox="1"/>
          <p:nvPr/>
        </p:nvSpPr>
        <p:spPr>
          <a:xfrm>
            <a:off x="643144" y="3375524"/>
            <a:ext cx="204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EMD: 5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86A13A9-C773-4EE0-BF34-90F71223113A}"/>
              </a:ext>
            </a:extLst>
          </p:cNvPr>
          <p:cNvSpPr txBox="1"/>
          <p:nvPr/>
        </p:nvSpPr>
        <p:spPr>
          <a:xfrm>
            <a:off x="3549793" y="3375524"/>
            <a:ext cx="204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EMD: 25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0BD91E39-EEAE-4275-9214-9C1C0D1C5849}"/>
              </a:ext>
            </a:extLst>
          </p:cNvPr>
          <p:cNvSpPr txBox="1"/>
          <p:nvPr/>
        </p:nvSpPr>
        <p:spPr>
          <a:xfrm>
            <a:off x="6500826" y="3375524"/>
            <a:ext cx="204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EMD: 50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F226FB25-48B2-444A-BF3D-227EE1DB4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318" y="3718706"/>
            <a:ext cx="3495361" cy="710921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BF61AE3-9584-446B-99B8-4C2741C41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559" y="4429627"/>
            <a:ext cx="2384547" cy="78497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332F6C-7642-49A3-B5D6-D747076BF27C}"/>
              </a:ext>
            </a:extLst>
          </p:cNvPr>
          <p:cNvSpPr/>
          <p:nvPr/>
        </p:nvSpPr>
        <p:spPr>
          <a:xfrm>
            <a:off x="253773" y="5602357"/>
            <a:ext cx="8494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“A Closed-form Gradient for the 1D Earth Mover’s Distance for Spectral Deep Learning on Biological Data”, Martinez, </a:t>
            </a:r>
            <a:r>
              <a:rPr lang="en-US" dirty="0" err="1"/>
              <a:t>ICMLw</a:t>
            </a:r>
            <a:r>
              <a:rPr lang="en-US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98216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67D78-E012-400C-8BC0-A878785E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Gradient Look Like?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0B4E90-C681-4EFB-AF47-D34B17BDF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0" t="29490" r="7890" b="14241"/>
          <a:stretch/>
        </p:blipFill>
        <p:spPr>
          <a:xfrm>
            <a:off x="134224" y="1140902"/>
            <a:ext cx="8875770" cy="36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45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4926" y="4238170"/>
            <a:ext cx="204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EMD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28128" y="4238170"/>
            <a:ext cx="2041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MSE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90526" y="333377"/>
            <a:ext cx="6911975" cy="561975"/>
          </a:xfrm>
        </p:spPr>
        <p:txBody>
          <a:bodyPr/>
          <a:lstStyle/>
          <a:p>
            <a:r>
              <a:rPr lang="en-US" dirty="0"/>
              <a:t>MSE vs Earth Mover’s Distance:</a:t>
            </a:r>
            <a:br>
              <a:rPr lang="en-US" dirty="0"/>
            </a:br>
            <a:r>
              <a:rPr lang="en-US" dirty="0"/>
              <a:t>Smoothness</a:t>
            </a:r>
          </a:p>
        </p:txBody>
      </p:sp>
      <p:pic>
        <p:nvPicPr>
          <p:cNvPr id="3" name="gEMDl1D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802" t="923"/>
          <a:stretch/>
        </p:blipFill>
        <p:spPr>
          <a:xfrm>
            <a:off x="152400" y="927100"/>
            <a:ext cx="4408859" cy="3405308"/>
          </a:xfrm>
          <a:prstGeom prst="rect">
            <a:avLst/>
          </a:prstGeom>
        </p:spPr>
      </p:pic>
      <p:pic>
        <p:nvPicPr>
          <p:cNvPr id="4" name="gMSED_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3141" r="3603"/>
          <a:stretch/>
        </p:blipFill>
        <p:spPr>
          <a:xfrm>
            <a:off x="4561259" y="1003300"/>
            <a:ext cx="4417641" cy="33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CD1A4-525C-498A-822E-B34479A6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2" y="2975909"/>
            <a:ext cx="6911975" cy="561975"/>
          </a:xfrm>
        </p:spPr>
        <p:txBody>
          <a:bodyPr/>
          <a:lstStyle/>
          <a:p>
            <a:pPr algn="ctr"/>
            <a:r>
              <a:rPr lang="en-US" dirty="0"/>
              <a:t>BACK TO THE GENERAL FORM</a:t>
            </a:r>
          </a:p>
        </p:txBody>
      </p:sp>
    </p:spTree>
    <p:extLst>
      <p:ext uri="{BB962C8B-B14F-4D97-AF65-F5344CB8AC3E}">
        <p14:creationId xmlns:p14="http://schemas.microsoft.com/office/powerpoint/2010/main" val="447501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00FB1-9461-4F80-BF47-61A6DF56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Sinkhorn</a:t>
            </a:r>
            <a:r>
              <a:rPr lang="en-US" dirty="0"/>
              <a:t> Distance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BD5CC89-B199-4CE3-AA4D-463BB9C9A31B}"/>
              </a:ext>
            </a:extLst>
          </p:cNvPr>
          <p:cNvSpPr/>
          <p:nvPr/>
        </p:nvSpPr>
        <p:spPr>
          <a:xfrm>
            <a:off x="146806" y="5958091"/>
            <a:ext cx="9299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Sinkhorn</a:t>
            </a:r>
            <a:r>
              <a:rPr lang="en-US" dirty="0"/>
              <a:t> distances: Lightspeed computation of optimal transport”, </a:t>
            </a:r>
            <a:r>
              <a:rPr lang="en-US" dirty="0" err="1"/>
              <a:t>Cuturi</a:t>
            </a:r>
            <a:r>
              <a:rPr lang="en-US" dirty="0"/>
              <a:t>, NIPS 2013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F60AEF-EB5C-4E1C-B755-FB84EA3E5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0" t="43680" r="15871" b="40826"/>
          <a:stretch/>
        </p:blipFill>
        <p:spPr>
          <a:xfrm>
            <a:off x="1577130" y="1936019"/>
            <a:ext cx="6056852" cy="7969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09201E-EE14-484A-9193-628619B30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6" t="20194" r="642" b="23863"/>
          <a:stretch/>
        </p:blipFill>
        <p:spPr>
          <a:xfrm>
            <a:off x="1887523" y="3048015"/>
            <a:ext cx="5134062" cy="186940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112CB5F-8A44-4D91-A043-EB5FDD60974A}"/>
              </a:ext>
            </a:extLst>
          </p:cNvPr>
          <p:cNvSpPr txBox="1"/>
          <p:nvPr/>
        </p:nvSpPr>
        <p:spPr>
          <a:xfrm>
            <a:off x="390526" y="4907559"/>
            <a:ext cx="232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FAST!</a:t>
            </a:r>
          </a:p>
          <a:p>
            <a:r>
              <a:rPr lang="en-US" dirty="0"/>
              <a:t>Can we use it in DL?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2E63C0-3FFB-4BF5-9388-A871BA86BFA8}"/>
              </a:ext>
            </a:extLst>
          </p:cNvPr>
          <p:cNvSpPr txBox="1"/>
          <p:nvPr/>
        </p:nvSpPr>
        <p:spPr>
          <a:xfrm>
            <a:off x="2807954" y="5192785"/>
            <a:ext cx="232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ECB31E1-4ED1-4833-80F8-49D5E99664A5}"/>
              </a:ext>
            </a:extLst>
          </p:cNvPr>
          <p:cNvSpPr txBox="1"/>
          <p:nvPr/>
        </p:nvSpPr>
        <p:spPr>
          <a:xfrm>
            <a:off x="3505638" y="5192785"/>
            <a:ext cx="475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a gradient, not a distance.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7819A89-CC49-4648-A045-10AA9D1C8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77" t="37256" r="37122" b="53085"/>
          <a:stretch/>
        </p:blipFill>
        <p:spPr>
          <a:xfrm>
            <a:off x="3150066" y="1187063"/>
            <a:ext cx="2843868" cy="496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1EA1AD8-D14E-499A-871C-BB328A220C34}"/>
              </a:ext>
            </a:extLst>
          </p:cNvPr>
          <p:cNvSpPr txBox="1"/>
          <p:nvPr/>
        </p:nvSpPr>
        <p:spPr>
          <a:xfrm>
            <a:off x="390527" y="1187063"/>
            <a:ext cx="266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 Mover’s Distance: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EFE25E-6A9C-4037-8D9C-7A14A2BBFD7A}"/>
              </a:ext>
            </a:extLst>
          </p:cNvPr>
          <p:cNvSpPr txBox="1"/>
          <p:nvPr/>
        </p:nvSpPr>
        <p:spPr>
          <a:xfrm>
            <a:off x="587229" y="2125993"/>
            <a:ext cx="184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Sinkhorn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832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AEF36-D12D-400A-A2BE-73071470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191" y="333377"/>
            <a:ext cx="5314310" cy="666754"/>
          </a:xfrm>
        </p:spPr>
        <p:txBody>
          <a:bodyPr/>
          <a:lstStyle/>
          <a:p>
            <a:r>
              <a:rPr lang="en-US" dirty="0"/>
              <a:t>What do I do?</a:t>
            </a:r>
          </a:p>
        </p:txBody>
      </p:sp>
      <p:pic>
        <p:nvPicPr>
          <p:cNvPr id="4" name="Picture 4" descr="Bildergebnis für computer vision for the blind stiefelhagen">
            <a:extLst>
              <a:ext uri="{FF2B5EF4-FFF2-40B4-BE49-F238E27FC236}">
                <a16:creationId xmlns:a16="http://schemas.microsoft.com/office/drawing/2014/main" id="{447D7101-B2C2-42DA-95B9-DB8BC487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4" y="333377"/>
            <a:ext cx="1503956" cy="6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E49050-7509-430C-B0B2-E0B7CCDE0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6" r="12993" b="636"/>
          <a:stretch/>
        </p:blipFill>
        <p:spPr>
          <a:xfrm>
            <a:off x="109279" y="1142229"/>
            <a:ext cx="2735453" cy="26754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622A6D1-D66C-4C69-A383-568491D06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434072" y="1477426"/>
            <a:ext cx="2677021" cy="20035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0308D5-801C-47A5-93FA-357F81E9BD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"/>
          <a:stretch/>
        </p:blipFill>
        <p:spPr>
          <a:xfrm>
            <a:off x="2843089" y="1142229"/>
            <a:ext cx="1933097" cy="26754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60D3C2-CA27-42ED-A3F0-98D4ACFCAC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51"/>
          <a:stretch/>
        </p:blipFill>
        <p:spPr>
          <a:xfrm rot="10800000">
            <a:off x="6774360" y="1142655"/>
            <a:ext cx="978609" cy="26750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B47B7F-D642-4378-8176-1A4F17939D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6" t="2924"/>
          <a:stretch/>
        </p:blipFill>
        <p:spPr>
          <a:xfrm rot="10800000">
            <a:off x="8093257" y="1141125"/>
            <a:ext cx="953112" cy="26765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DCB0A23-E7B2-467D-BFF1-8762C97F4C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26" t="3251" r="13744"/>
          <a:stretch/>
        </p:blipFill>
        <p:spPr>
          <a:xfrm rot="10800000">
            <a:off x="7585135" y="1142655"/>
            <a:ext cx="694047" cy="267506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94190A25-315D-43F8-A467-5AE4E61293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88" t="6270" r="16953" b="3825"/>
          <a:stretch/>
        </p:blipFill>
        <p:spPr>
          <a:xfrm>
            <a:off x="4963103" y="3835295"/>
            <a:ext cx="4083266" cy="24645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B222B03-DD26-4B03-BF69-FBE1669F63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21" t="9034" r="3124" b="21908"/>
          <a:stretch/>
        </p:blipFill>
        <p:spPr>
          <a:xfrm>
            <a:off x="18681" y="3993705"/>
            <a:ext cx="4944422" cy="23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67A8A-CA97-44A8-9A0F-EBA0CD7B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 a Wasserstein (sic.) Loss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9ADC606-A353-4EAE-B1B3-F3C7CCB2A3EE}"/>
              </a:ext>
            </a:extLst>
          </p:cNvPr>
          <p:cNvSpPr/>
          <p:nvPr/>
        </p:nvSpPr>
        <p:spPr>
          <a:xfrm>
            <a:off x="146806" y="5958091"/>
            <a:ext cx="9299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"Learning with a Wasserstein Loss”, </a:t>
            </a:r>
            <a:r>
              <a:rPr lang="en-US" dirty="0" err="1"/>
              <a:t>Frogner</a:t>
            </a:r>
            <a:r>
              <a:rPr lang="en-US" dirty="0"/>
              <a:t>, NIPS 2015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EE5E3E-9340-4A7A-9071-CC52E4570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96" t="35851" r="18165" b="18644"/>
          <a:stretch/>
        </p:blipFill>
        <p:spPr>
          <a:xfrm>
            <a:off x="146805" y="922700"/>
            <a:ext cx="8510213" cy="328857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110C71D-102D-451A-B68E-AAA87AA63743}"/>
              </a:ext>
            </a:extLst>
          </p:cNvPr>
          <p:cNvSpPr/>
          <p:nvPr/>
        </p:nvSpPr>
        <p:spPr>
          <a:xfrm>
            <a:off x="1560352" y="2365695"/>
            <a:ext cx="6182687" cy="63756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A91512-4BCB-4A31-93C4-23C0984CBB9E}"/>
              </a:ext>
            </a:extLst>
          </p:cNvPr>
          <p:cNvSpPr/>
          <p:nvPr/>
        </p:nvSpPr>
        <p:spPr>
          <a:xfrm>
            <a:off x="2202722" y="3811086"/>
            <a:ext cx="6182687" cy="30227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3FA331C-FF2C-4397-83C6-B7B276689C1A}"/>
              </a:ext>
            </a:extLst>
          </p:cNvPr>
          <p:cNvSpPr/>
          <p:nvPr/>
        </p:nvSpPr>
        <p:spPr>
          <a:xfrm>
            <a:off x="564859" y="3136106"/>
            <a:ext cx="6182687" cy="36526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3CEF794C-E8DA-4CDB-A660-7BDE1A44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4921191"/>
            <a:ext cx="8356600" cy="4894262"/>
          </a:xfrm>
        </p:spPr>
        <p:txBody>
          <a:bodyPr/>
          <a:lstStyle/>
          <a:p>
            <a:endParaRPr lang="en-US" sz="2100" dirty="0"/>
          </a:p>
          <a:p>
            <a:r>
              <a:rPr lang="en-US" sz="2100" dirty="0"/>
              <a:t>Implementations ready for Caffe and Julia.</a:t>
            </a:r>
          </a:p>
        </p:txBody>
      </p:sp>
    </p:spTree>
    <p:extLst>
      <p:ext uri="{BB962C8B-B14F-4D97-AF65-F5344CB8AC3E}">
        <p14:creationId xmlns:p14="http://schemas.microsoft.com/office/powerpoint/2010/main" val="307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67A8A-CA97-44A8-9A0F-EBA0CD7B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 a Wasserstein (sic.) Loss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9ADC606-A353-4EAE-B1B3-F3C7CCB2A3EE}"/>
              </a:ext>
            </a:extLst>
          </p:cNvPr>
          <p:cNvSpPr/>
          <p:nvPr/>
        </p:nvSpPr>
        <p:spPr>
          <a:xfrm>
            <a:off x="146806" y="5958091"/>
            <a:ext cx="9299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"Learning with a Wasserstein Loss”, </a:t>
            </a:r>
            <a:r>
              <a:rPr lang="en-US" dirty="0" err="1"/>
              <a:t>Frogner</a:t>
            </a:r>
            <a:r>
              <a:rPr lang="en-US" dirty="0"/>
              <a:t>, NIPS 2015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10C71D-102D-451A-B68E-AAA87AA63743}"/>
              </a:ext>
            </a:extLst>
          </p:cNvPr>
          <p:cNvSpPr/>
          <p:nvPr/>
        </p:nvSpPr>
        <p:spPr>
          <a:xfrm>
            <a:off x="1560352" y="2365695"/>
            <a:ext cx="6182687" cy="63756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A91512-4BCB-4A31-93C4-23C0984CBB9E}"/>
              </a:ext>
            </a:extLst>
          </p:cNvPr>
          <p:cNvSpPr/>
          <p:nvPr/>
        </p:nvSpPr>
        <p:spPr>
          <a:xfrm>
            <a:off x="2202722" y="3811086"/>
            <a:ext cx="6182687" cy="30227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3FA331C-FF2C-4397-83C6-B7B276689C1A}"/>
              </a:ext>
            </a:extLst>
          </p:cNvPr>
          <p:cNvSpPr/>
          <p:nvPr/>
        </p:nvSpPr>
        <p:spPr>
          <a:xfrm>
            <a:off x="564859" y="3136106"/>
            <a:ext cx="6182687" cy="36526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3DFAE7B-BB20-4A03-9582-76638F81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3" t="27408" r="17065" b="12469"/>
          <a:stretch/>
        </p:blipFill>
        <p:spPr>
          <a:xfrm>
            <a:off x="901699" y="2180629"/>
            <a:ext cx="7243049" cy="371868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C13981D-E6A4-4A99-98BD-5B5D6A48BA21}"/>
              </a:ext>
            </a:extLst>
          </p:cNvPr>
          <p:cNvSpPr txBox="1"/>
          <p:nvPr/>
        </p:nvSpPr>
        <p:spPr>
          <a:xfrm>
            <a:off x="1578411" y="1124452"/>
            <a:ext cx="588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Predict tags.</a:t>
            </a:r>
          </a:p>
          <a:p>
            <a:r>
              <a:rPr lang="en-US" dirty="0"/>
              <a:t>Inner metric: word2vec similarity between tags.</a:t>
            </a:r>
          </a:p>
          <a:p>
            <a:r>
              <a:rPr lang="en-US" dirty="0"/>
              <a:t>Results: worse AUC, better semantic similarity.</a:t>
            </a:r>
          </a:p>
        </p:txBody>
      </p:sp>
    </p:spTree>
    <p:extLst>
      <p:ext uri="{BB962C8B-B14F-4D97-AF65-F5344CB8AC3E}">
        <p14:creationId xmlns:p14="http://schemas.microsoft.com/office/powerpoint/2010/main" val="2400522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82218-AF35-4929-9482-6324087B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before </a:t>
            </a:r>
            <a:r>
              <a:rPr lang="en-US" dirty="0" err="1"/>
              <a:t>Frogner’s</a:t>
            </a:r>
            <a:r>
              <a:rPr lang="en-US" dirty="0"/>
              <a:t> paper: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593B17B-6ACE-405A-B45C-78CAB9E9F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100" dirty="0"/>
          </a:p>
          <a:p>
            <a:r>
              <a:rPr lang="en-US" sz="2100" dirty="0"/>
              <a:t>Wasserstein metric:</a:t>
            </a:r>
            <a:br>
              <a:rPr lang="en-US" sz="2100" dirty="0"/>
            </a:br>
            <a:r>
              <a:rPr lang="en-US" sz="2100" dirty="0"/>
              <a:t>(continuous, analytic)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Earth Mover’s Distance:</a:t>
            </a:r>
            <a:br>
              <a:rPr lang="en-US" sz="2100" dirty="0"/>
            </a:br>
            <a:r>
              <a:rPr lang="en-US" sz="2100" dirty="0"/>
              <a:t>(discrete, slow)</a:t>
            </a:r>
          </a:p>
          <a:p>
            <a:endParaRPr lang="en-US" sz="2100" dirty="0"/>
          </a:p>
          <a:p>
            <a:r>
              <a:rPr lang="en-US" sz="2100" dirty="0"/>
              <a:t>Mallows Distance: no one cares.</a:t>
            </a:r>
          </a:p>
          <a:p>
            <a:endParaRPr lang="en-US" sz="2100" dirty="0"/>
          </a:p>
          <a:p>
            <a:r>
              <a:rPr lang="en-US" sz="2100" dirty="0" err="1"/>
              <a:t>Sinkhorn</a:t>
            </a:r>
            <a:r>
              <a:rPr lang="en-US" sz="2100" dirty="0"/>
              <a:t> Distance:</a:t>
            </a:r>
            <a:br>
              <a:rPr lang="en-US" sz="2100" dirty="0"/>
            </a:br>
            <a:r>
              <a:rPr lang="en-US" sz="2100" dirty="0"/>
              <a:t>(discrete, fast, approximate) 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836DB67-AB1C-4865-A912-471F64035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66394" y="1408288"/>
            <a:ext cx="4957151" cy="68896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D455DEF-8402-49E7-9585-19D7CAF97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54942" y="2737011"/>
            <a:ext cx="4164609" cy="9053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4CA44D-F8F5-485E-A712-C715CC13EC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77" t="37256" r="37122" b="53085"/>
          <a:stretch/>
        </p:blipFill>
        <p:spPr>
          <a:xfrm>
            <a:off x="3982781" y="3846642"/>
            <a:ext cx="2843868" cy="496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136EB8-4AD9-4475-8D04-9CBF160C79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90" t="43680" r="15871" b="40826"/>
          <a:stretch/>
        </p:blipFill>
        <p:spPr>
          <a:xfrm>
            <a:off x="2936146" y="4869678"/>
            <a:ext cx="6056852" cy="7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82218-AF35-4929-9482-6324087B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after </a:t>
            </a:r>
            <a:r>
              <a:rPr lang="en-US" dirty="0" err="1"/>
              <a:t>Frogner’s</a:t>
            </a:r>
            <a:r>
              <a:rPr lang="en-US" dirty="0"/>
              <a:t> paper: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593B17B-6ACE-405A-B45C-78CAB9E9F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100" dirty="0"/>
          </a:p>
          <a:p>
            <a:r>
              <a:rPr lang="en-US" sz="2100" dirty="0"/>
              <a:t>Wasserstein metric: -&gt; Wasserstein Distance</a:t>
            </a:r>
            <a:br>
              <a:rPr lang="en-US" sz="2100" dirty="0"/>
            </a:br>
            <a:r>
              <a:rPr lang="en-US" sz="2100" dirty="0"/>
              <a:t>(continuous, analytic)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Earth Mover’s Distance: -&gt; Wasserstein Distance</a:t>
            </a:r>
            <a:br>
              <a:rPr lang="en-US" sz="2100" dirty="0"/>
            </a:br>
            <a:r>
              <a:rPr lang="en-US" sz="2100" dirty="0"/>
              <a:t>(discrete, slow)</a:t>
            </a:r>
          </a:p>
          <a:p>
            <a:endParaRPr lang="en-US" sz="2100" dirty="0"/>
          </a:p>
          <a:p>
            <a:r>
              <a:rPr lang="en-US" sz="2100" dirty="0"/>
              <a:t>Mallows Distance: no one cares.</a:t>
            </a:r>
          </a:p>
          <a:p>
            <a:endParaRPr lang="en-US" sz="2100" dirty="0"/>
          </a:p>
          <a:p>
            <a:r>
              <a:rPr lang="en-US" sz="2100" dirty="0" err="1"/>
              <a:t>Sinkhorn</a:t>
            </a:r>
            <a:r>
              <a:rPr lang="en-US" sz="2100" dirty="0"/>
              <a:t> Distance: -&gt;Wasserstein Distance</a:t>
            </a:r>
            <a:br>
              <a:rPr lang="en-US" sz="2100" dirty="0"/>
            </a:br>
            <a:r>
              <a:rPr lang="en-US" sz="2100" dirty="0"/>
              <a:t>(discrete, fast, approximate) </a:t>
            </a:r>
          </a:p>
        </p:txBody>
      </p:sp>
    </p:spTree>
    <p:extLst>
      <p:ext uri="{BB962C8B-B14F-4D97-AF65-F5344CB8AC3E}">
        <p14:creationId xmlns:p14="http://schemas.microsoft.com/office/powerpoint/2010/main" val="170502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9DCBA9-F7DB-4D85-A314-F89BD7126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4" y="1198563"/>
            <a:ext cx="8356600" cy="4894262"/>
          </a:xfrm>
        </p:spPr>
        <p:txBody>
          <a:bodyPr/>
          <a:lstStyle/>
          <a:p>
            <a:r>
              <a:rPr lang="en-US" dirty="0"/>
              <a:t>It is still not that fast.</a:t>
            </a:r>
          </a:p>
          <a:p>
            <a:r>
              <a:rPr lang="en-US" dirty="0"/>
              <a:t>EMD is a L1 distance (i.e., like Euclidean).</a:t>
            </a:r>
          </a:p>
          <a:p>
            <a:r>
              <a:rPr lang="en-US" dirty="0" err="1"/>
              <a:t>Sinkhorn</a:t>
            </a:r>
            <a:r>
              <a:rPr lang="en-US" dirty="0"/>
              <a:t> can be numerically unstable, particularly on GPUs: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F1483D-1068-42AB-8522-1C55D715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the </a:t>
            </a:r>
            <a:r>
              <a:rPr lang="en-US" dirty="0" err="1"/>
              <a:t>Sinkhorn</a:t>
            </a:r>
            <a:r>
              <a:rPr lang="en-US" dirty="0"/>
              <a:t> distance.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054208-1948-474B-9E4C-B022E3ACE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4" t="14811" r="11010" b="15220"/>
          <a:stretch/>
        </p:blipFill>
        <p:spPr>
          <a:xfrm>
            <a:off x="1275601" y="2035168"/>
            <a:ext cx="6589625" cy="371478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E8903A-0F50-45A7-ADCE-1354AEEA91D6}"/>
              </a:ext>
            </a:extLst>
          </p:cNvPr>
          <p:cNvSpPr/>
          <p:nvPr/>
        </p:nvSpPr>
        <p:spPr>
          <a:xfrm>
            <a:off x="247476" y="5749950"/>
            <a:ext cx="8569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“Relaxed Earth Mover's Distances for Chain-and Tree-connected Spaces and their use as a Loss Function in Deep Learning”, Martinez, </a:t>
            </a:r>
            <a:r>
              <a:rPr lang="en-US" dirty="0" err="1"/>
              <a:t>arxiv</a:t>
            </a:r>
            <a:r>
              <a:rPr lang="en-US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875504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22B18-BF5A-45DA-B277-C01D0F65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D983315-1B7B-46C3-8BFE-35F54520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Train with a L1 conscious algorithm. Lasso, </a:t>
                </a:r>
                <a:r>
                  <a:rPr lang="en-US" sz="2000" dirty="0" err="1"/>
                  <a:t>lBFGS</a:t>
                </a:r>
                <a:r>
                  <a:rPr lang="en-US" sz="2000" dirty="0"/>
                  <a:t>-OWL, </a:t>
                </a:r>
                <a:r>
                  <a:rPr lang="en-US" sz="2000" dirty="0" err="1"/>
                  <a:t>etc</a:t>
                </a:r>
                <a:r>
                  <a:rPr lang="en-US" sz="2000" dirty="0"/>
                  <a:t>…</a:t>
                </a:r>
              </a:p>
              <a:p>
                <a:pPr lvl="1"/>
                <a:r>
                  <a:rPr lang="en-US" dirty="0"/>
                  <a:t>Almost all </a:t>
                </a:r>
                <a:r>
                  <a:rPr lang="en-US" dirty="0" err="1"/>
                  <a:t>Cuturi</a:t>
                </a:r>
                <a:r>
                  <a:rPr lang="en-US" dirty="0"/>
                  <a:t> and Solomon papers.</a:t>
                </a:r>
              </a:p>
              <a:p>
                <a:endParaRPr lang="en-US" dirty="0"/>
              </a:p>
              <a:p>
                <a:r>
                  <a:rPr lang="en-US" sz="2000" dirty="0"/>
                  <a:t>Use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carefully to regularize </a:t>
                </a:r>
                <a:r>
                  <a:rPr lang="en-US" sz="2000" dirty="0" err="1"/>
                  <a:t>Sinkhorn</a:t>
                </a:r>
                <a:r>
                  <a:rPr lang="en-US" sz="2000" dirty="0"/>
                  <a:t>.</a:t>
                </a:r>
              </a:p>
              <a:p>
                <a:pPr lvl="1"/>
                <a:r>
                  <a:rPr lang="en-US" dirty="0"/>
                  <a:t>Fast Computation of Wasserstein </a:t>
                </a:r>
                <a:r>
                  <a:rPr lang="en-US" dirty="0" err="1"/>
                  <a:t>Barycenters</a:t>
                </a:r>
                <a:r>
                  <a:rPr lang="en-US" dirty="0"/>
                  <a:t>, </a:t>
                </a:r>
                <a:r>
                  <a:rPr lang="en-US" dirty="0" err="1"/>
                  <a:t>Cuturi</a:t>
                </a:r>
                <a:r>
                  <a:rPr lang="en-US" dirty="0"/>
                  <a:t>, 2014</a:t>
                </a:r>
              </a:p>
              <a:p>
                <a:pPr lvl="1"/>
                <a:endParaRPr lang="en-US" dirty="0"/>
              </a:p>
              <a:p>
                <a:r>
                  <a:rPr lang="en-US" sz="2000" dirty="0"/>
                  <a:t>Explicit regularization.</a:t>
                </a:r>
              </a:p>
              <a:p>
                <a:pPr lvl="1"/>
                <a:r>
                  <a:rPr lang="en-US" dirty="0"/>
                  <a:t>Squared Earth Mover’s Distance </a:t>
                </a:r>
                <a:br>
                  <a:rPr lang="en-US" dirty="0"/>
                </a:br>
                <a:r>
                  <a:rPr lang="en-US" dirty="0"/>
                  <a:t>(only applicable to certain spaces)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Other: Wasserstein GANs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D983315-1B7B-46C3-8BFE-35F54520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901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A324B-4B79-474A-8587-3A09D8DB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Relaxed Earth Mover’s Distance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E0BA21A-159F-4B80-AE4F-0516ED76664C}"/>
              </a:ext>
            </a:extLst>
          </p:cNvPr>
          <p:cNvSpPr/>
          <p:nvPr/>
        </p:nvSpPr>
        <p:spPr>
          <a:xfrm>
            <a:off x="247476" y="5749950"/>
            <a:ext cx="8569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“Relaxed Earth Mover's Distances for Chain-and Tree-connected Spaces and their use as a Loss Function in Deep Learning”, Martinez, </a:t>
            </a:r>
            <a:r>
              <a:rPr lang="en-US" dirty="0" err="1"/>
              <a:t>arxiv</a:t>
            </a:r>
            <a:r>
              <a:rPr lang="en-US" dirty="0"/>
              <a:t>, 2016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565EDA-D5F2-41D7-B32A-D1618E080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22" t="13670" r="9541" b="17177"/>
          <a:stretch/>
        </p:blipFill>
        <p:spPr>
          <a:xfrm>
            <a:off x="2529279" y="1012935"/>
            <a:ext cx="3825380" cy="27537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AE2A95D-3845-46D0-A09B-F52A73371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66" t="41585" r="21213" b="39848"/>
          <a:stretch/>
        </p:blipFill>
        <p:spPr>
          <a:xfrm>
            <a:off x="587230" y="3926709"/>
            <a:ext cx="3123918" cy="13305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A5AC57-802A-4A48-9CFA-9A5B9141D7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23" t="62926" r="31521" b="20928"/>
          <a:stretch/>
        </p:blipFill>
        <p:spPr>
          <a:xfrm>
            <a:off x="4441969" y="3865649"/>
            <a:ext cx="3930244" cy="6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35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FADE5-DF9E-48BE-A0CA-1C480AF0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Breathing Rate</a:t>
            </a:r>
          </a:p>
        </p:txBody>
      </p:sp>
      <p:grpSp>
        <p:nvGrpSpPr>
          <p:cNvPr id="4" name="Group 104">
            <a:extLst>
              <a:ext uri="{FF2B5EF4-FFF2-40B4-BE49-F238E27FC236}">
                <a16:creationId xmlns:a16="http://schemas.microsoft.com/office/drawing/2014/main" id="{6A346D49-599A-4DF9-8922-3E98C328966D}"/>
              </a:ext>
            </a:extLst>
          </p:cNvPr>
          <p:cNvGrpSpPr/>
          <p:nvPr/>
        </p:nvGrpSpPr>
        <p:grpSpPr>
          <a:xfrm>
            <a:off x="335112" y="1427640"/>
            <a:ext cx="1909989" cy="1920885"/>
            <a:chOff x="-66675" y="3628571"/>
            <a:chExt cx="1909989" cy="1920885"/>
          </a:xfrm>
        </p:grpSpPr>
        <p:pic>
          <p:nvPicPr>
            <p:cNvPr id="5" name="Picture 2" descr="http://www.blueeyedcurse.com/Images/Diaphram.JPG">
              <a:extLst>
                <a:ext uri="{FF2B5EF4-FFF2-40B4-BE49-F238E27FC236}">
                  <a16:creationId xmlns:a16="http://schemas.microsoft.com/office/drawing/2014/main" id="{478B8600-966D-432F-8690-D43837C9C3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33" r="63580"/>
            <a:stretch/>
          </p:blipFill>
          <p:spPr bwMode="auto">
            <a:xfrm>
              <a:off x="-66675" y="3730171"/>
              <a:ext cx="1053646" cy="181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blueeyedcurse.com/Images/Diaphram.JPG">
              <a:extLst>
                <a:ext uri="{FF2B5EF4-FFF2-40B4-BE49-F238E27FC236}">
                  <a16:creationId xmlns:a16="http://schemas.microsoft.com/office/drawing/2014/main" id="{31B22788-5DB8-40A5-816A-D4B275559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8" t="-5991" r="22185"/>
            <a:stretch/>
          </p:blipFill>
          <p:spPr bwMode="auto">
            <a:xfrm>
              <a:off x="928914" y="3628571"/>
              <a:ext cx="914400" cy="1918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http://www.coherence.com/science_page/illustrations/Figure%2015_production.jpg">
            <a:extLst>
              <a:ext uri="{FF2B5EF4-FFF2-40B4-BE49-F238E27FC236}">
                <a16:creationId xmlns:a16="http://schemas.microsoft.com/office/drawing/2014/main" id="{F736DD46-0663-445C-B4F1-7B21B6109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64" r="39572"/>
          <a:stretch/>
        </p:blipFill>
        <p:spPr bwMode="auto">
          <a:xfrm>
            <a:off x="3240690" y="1477399"/>
            <a:ext cx="1444699" cy="16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101">
            <a:extLst>
              <a:ext uri="{FF2B5EF4-FFF2-40B4-BE49-F238E27FC236}">
                <a16:creationId xmlns:a16="http://schemas.microsoft.com/office/drawing/2014/main" id="{99DB8F78-C1F4-4C31-BADF-18B3782F1549}"/>
              </a:ext>
            </a:extLst>
          </p:cNvPr>
          <p:cNvSpPr/>
          <p:nvPr/>
        </p:nvSpPr>
        <p:spPr>
          <a:xfrm>
            <a:off x="2554545" y="2297093"/>
            <a:ext cx="444500" cy="416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4A75B27-A4BA-466C-8CD5-42906E60813C}"/>
              </a:ext>
            </a:extLst>
          </p:cNvPr>
          <p:cNvSpPr/>
          <p:nvPr/>
        </p:nvSpPr>
        <p:spPr>
          <a:xfrm>
            <a:off x="247476" y="5749950"/>
            <a:ext cx="8569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“Relaxed Earth Mover's Distances for Chain-and Tree-connected Spaces and their use as a Loss Function in Deep Learning”, Martinez, </a:t>
            </a:r>
            <a:r>
              <a:rPr lang="en-US" dirty="0" err="1"/>
              <a:t>arxiv</a:t>
            </a:r>
            <a:r>
              <a:rPr lang="en-US" dirty="0"/>
              <a:t>, 2016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FF6DAF-9FA7-4315-8B79-DE867A4E88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53" t="19215" r="9857" b="16524"/>
          <a:stretch/>
        </p:blipFill>
        <p:spPr>
          <a:xfrm>
            <a:off x="4798501" y="1333412"/>
            <a:ext cx="4208089" cy="20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20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FADE5-DF9E-48BE-A0CA-1C480AF0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ImageNet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4A75B27-A4BA-466C-8CD5-42906E60813C}"/>
              </a:ext>
            </a:extLst>
          </p:cNvPr>
          <p:cNvSpPr/>
          <p:nvPr/>
        </p:nvSpPr>
        <p:spPr>
          <a:xfrm>
            <a:off x="247476" y="5749950"/>
            <a:ext cx="8569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“Relaxed Earth Mover's Distances for Chain-and Tree-connected Spaces and their use as a Loss Function in Deep Learning”, Martinez, </a:t>
            </a:r>
            <a:r>
              <a:rPr lang="en-US" dirty="0" err="1"/>
              <a:t>arxiv</a:t>
            </a:r>
            <a:r>
              <a:rPr lang="en-US" dirty="0"/>
              <a:t>, 2016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410E617-B199-4D14-BAFF-BEE36BF2D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88" t="30469" r="6330" b="19786"/>
          <a:stretch/>
        </p:blipFill>
        <p:spPr>
          <a:xfrm>
            <a:off x="480928" y="2233615"/>
            <a:ext cx="8182144" cy="29172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88DBD22-71BC-4864-8D62-7C248CB37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8" t="29980" r="21927" b="55178"/>
          <a:stretch/>
        </p:blipFill>
        <p:spPr>
          <a:xfrm>
            <a:off x="1786854" y="1470215"/>
            <a:ext cx="5796793" cy="7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37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11966-B248-4084-82F7-9347B489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145C2E-D899-4585-8645-57A1F6B0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Earth Mover’s Distance is a tricky Loss to use but:</a:t>
            </a:r>
          </a:p>
          <a:p>
            <a:pPr lvl="1"/>
            <a:r>
              <a:rPr lang="en-US" dirty="0"/>
              <a:t>It has become way more available recently.</a:t>
            </a:r>
          </a:p>
          <a:p>
            <a:pPr lvl="1"/>
            <a:r>
              <a:rPr lang="en-US" dirty="0"/>
              <a:t>It allows us to Embed a Metric from the Output Space.</a:t>
            </a:r>
          </a:p>
          <a:p>
            <a:pPr lvl="1"/>
            <a:r>
              <a:rPr lang="en-US" dirty="0"/>
              <a:t>It is Natural for Histogram Prediction / Probability Distributions,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dirty="0"/>
              <a:t>Resources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Math: </a:t>
            </a:r>
            <a:r>
              <a:rPr lang="en-US" dirty="0">
                <a:hlinkClick r:id="rId2"/>
              </a:rPr>
              <a:t>http://marcocuturi.net/SI.html</a:t>
            </a:r>
            <a:endParaRPr lang="en-US" dirty="0"/>
          </a:p>
          <a:p>
            <a:pPr lvl="1"/>
            <a:r>
              <a:rPr lang="en-US" dirty="0"/>
              <a:t>Deep Learning: </a:t>
            </a:r>
            <a:r>
              <a:rPr lang="en-US" dirty="0">
                <a:hlinkClick r:id="rId3"/>
              </a:rPr>
              <a:t>http://cbcl.mit.edu/wasserstein/</a:t>
            </a:r>
            <a:endParaRPr lang="en-US" dirty="0"/>
          </a:p>
          <a:p>
            <a:pPr lvl="1"/>
            <a:r>
              <a:rPr lang="en-US" dirty="0"/>
              <a:t>Fancy but broken uses: </a:t>
            </a:r>
          </a:p>
          <a:p>
            <a:pPr lvl="2"/>
            <a:r>
              <a:rPr lang="en-US" sz="1500" dirty="0">
                <a:hlinkClick r:id="rId4"/>
              </a:rPr>
              <a:t>Wasserstein GAN</a:t>
            </a:r>
            <a:endParaRPr lang="en-US" sz="1500" dirty="0"/>
          </a:p>
          <a:p>
            <a:pPr lvl="2"/>
            <a:r>
              <a:rPr lang="en-US" sz="1500" dirty="0">
                <a:hlinkClick r:id="rId5"/>
              </a:rPr>
              <a:t>Improved Training of Wasserstein GANs</a:t>
            </a:r>
            <a:endParaRPr lang="en-US" sz="1500" dirty="0"/>
          </a:p>
          <a:p>
            <a:pPr lvl="2"/>
            <a:r>
              <a:rPr lang="en-US" sz="1500" dirty="0">
                <a:hlinkClick r:id="rId6"/>
              </a:rPr>
              <a:t>Improving the Improved Training of Wasserstein GANs</a:t>
            </a:r>
            <a:endParaRPr lang="en-US" sz="1500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8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9D433-AD2D-4AAD-81B7-B9F01E1C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53FF03-BFA7-4BBD-B0AA-59B21A42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What is a Loss function (a.k.a. Criterion)</a:t>
            </a:r>
          </a:p>
          <a:p>
            <a:r>
              <a:rPr lang="en-US" sz="1800" dirty="0"/>
              <a:t>The Wasserstein Distance</a:t>
            </a:r>
          </a:p>
          <a:p>
            <a:pPr lvl="1"/>
            <a:r>
              <a:rPr lang="en-US" sz="1500" dirty="0"/>
              <a:t>Mallow’s Moments</a:t>
            </a:r>
          </a:p>
          <a:p>
            <a:pPr lvl="1"/>
            <a:r>
              <a:rPr lang="en-US" sz="1500" dirty="0"/>
              <a:t>Wasserstein Distance</a:t>
            </a:r>
          </a:p>
          <a:p>
            <a:pPr lvl="1"/>
            <a:r>
              <a:rPr lang="en-US" sz="1500" dirty="0"/>
              <a:t>Earth Mover’s Distance</a:t>
            </a:r>
          </a:p>
          <a:p>
            <a:pPr lvl="1"/>
            <a:r>
              <a:rPr lang="en-US" sz="1500" dirty="0"/>
              <a:t>Not Wasserstein Distance</a:t>
            </a:r>
          </a:p>
          <a:p>
            <a:pPr lvl="1"/>
            <a:r>
              <a:rPr lang="en-US" sz="1500" dirty="0" err="1"/>
              <a:t>Sinkhorn</a:t>
            </a:r>
            <a:r>
              <a:rPr lang="en-US" sz="1500" dirty="0"/>
              <a:t> Distance</a:t>
            </a:r>
          </a:p>
          <a:p>
            <a:r>
              <a:rPr lang="en-US" sz="1800" dirty="0"/>
              <a:t>Using the Wasserstein Distance as a Loss</a:t>
            </a:r>
          </a:p>
          <a:p>
            <a:pPr lvl="1"/>
            <a:r>
              <a:rPr lang="en-US" sz="1500" dirty="0" err="1"/>
              <a:t>Sinkhorn</a:t>
            </a:r>
            <a:r>
              <a:rPr lang="en-US" sz="1500" dirty="0"/>
              <a:t> Distance</a:t>
            </a:r>
          </a:p>
          <a:p>
            <a:pPr lvl="1"/>
            <a:r>
              <a:rPr lang="en-US" sz="1500" dirty="0"/>
              <a:t>Pure Wasserstein Distance</a:t>
            </a:r>
          </a:p>
          <a:p>
            <a:pPr lvl="1"/>
            <a:r>
              <a:rPr lang="en-US" sz="1500" dirty="0"/>
              <a:t>Squared Wasserstein Distance</a:t>
            </a:r>
          </a:p>
          <a:p>
            <a:r>
              <a:rPr lang="en-US" sz="1800" dirty="0"/>
              <a:t>Examples</a:t>
            </a:r>
          </a:p>
          <a:p>
            <a:pPr lvl="1"/>
            <a:r>
              <a:rPr lang="en-US" sz="1500" dirty="0"/>
              <a:t>Breath Rate Prediction</a:t>
            </a:r>
          </a:p>
          <a:p>
            <a:pPr lvl="1"/>
            <a:r>
              <a:rPr lang="en-US" sz="1500" dirty="0"/>
              <a:t>ImageNet Experiments</a:t>
            </a:r>
          </a:p>
          <a:p>
            <a:pPr lvl="1"/>
            <a:r>
              <a:rPr lang="en-US" sz="1500" dirty="0"/>
              <a:t>Wasserstein GANs</a:t>
            </a:r>
          </a:p>
          <a:p>
            <a:pPr lvl="1"/>
            <a:r>
              <a:rPr lang="en-US" sz="1500" dirty="0"/>
              <a:t>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57187" lvl="1" indent="0">
              <a:buNone/>
            </a:pPr>
            <a:endParaRPr lang="en-US" dirty="0"/>
          </a:p>
          <a:p>
            <a:pPr marL="357187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9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DDA50-5270-4140-A335-B0B2CAC9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333379"/>
            <a:ext cx="5464177" cy="561975"/>
          </a:xfrm>
        </p:spPr>
        <p:txBody>
          <a:bodyPr/>
          <a:lstStyle/>
          <a:p>
            <a:r>
              <a:rPr lang="en-US" dirty="0"/>
              <a:t>What is Machine Learning, Artificial Intelligence, or Pattern Recognition?</a:t>
            </a:r>
          </a:p>
        </p:txBody>
      </p:sp>
      <p:pic>
        <p:nvPicPr>
          <p:cNvPr id="1028" name="Picture 4" descr="Bildergebnis für computer vision for the blind stiefelhagen">
            <a:extLst>
              <a:ext uri="{FF2B5EF4-FFF2-40B4-BE49-F238E27FC236}">
                <a16:creationId xmlns:a16="http://schemas.microsoft.com/office/drawing/2014/main" id="{321DC86F-8C7B-4F32-973E-41114F0B8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4" y="235740"/>
            <a:ext cx="1503956" cy="6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5F87B138-EDDC-4637-9D66-968939341E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SPHERE: Monitoring Sleep using Computer Vision</a:t>
            </a:r>
          </a:p>
        </p:txBody>
      </p:sp>
      <p:pic>
        <p:nvPicPr>
          <p:cNvPr id="1026" name="Picture 2" descr="Bildergebnis für gears image">
            <a:extLst>
              <a:ext uri="{FF2B5EF4-FFF2-40B4-BE49-F238E27FC236}">
                <a16:creationId xmlns:a16="http://schemas.microsoft.com/office/drawing/2014/main" id="{183B188A-00C3-4E2C-82C4-C0BB2F423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927" y="3138296"/>
            <a:ext cx="1403658" cy="139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ildergebnis für data">
            <a:extLst>
              <a:ext uri="{FF2B5EF4-FFF2-40B4-BE49-F238E27FC236}">
                <a16:creationId xmlns:a16="http://schemas.microsoft.com/office/drawing/2014/main" id="{73E22447-143F-4DCF-81D6-068837967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-522" r="70972" b="16442"/>
          <a:stretch/>
        </p:blipFill>
        <p:spPr bwMode="auto">
          <a:xfrm>
            <a:off x="556581" y="1566545"/>
            <a:ext cx="1145220" cy="11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ildergebnis für data">
            <a:extLst>
              <a:ext uri="{FF2B5EF4-FFF2-40B4-BE49-F238E27FC236}">
                <a16:creationId xmlns:a16="http://schemas.microsoft.com/office/drawing/2014/main" id="{0A541D52-48C6-4EC7-B36C-C94086C45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t="-2892" r="37427" b="13676"/>
          <a:stretch/>
        </p:blipFill>
        <p:spPr bwMode="auto">
          <a:xfrm>
            <a:off x="2654917" y="1489229"/>
            <a:ext cx="1145220" cy="121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database">
            <a:extLst>
              <a:ext uri="{FF2B5EF4-FFF2-40B4-BE49-F238E27FC236}">
                <a16:creationId xmlns:a16="http://schemas.microsoft.com/office/drawing/2014/main" id="{1A9ED75D-B481-4298-A9B7-3D0742A8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133" y="4984690"/>
            <a:ext cx="1067784" cy="106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0681C02-E9AD-40CB-8C18-A96E53E8408C}"/>
              </a:ext>
            </a:extLst>
          </p:cNvPr>
          <p:cNvSpPr/>
          <p:nvPr/>
        </p:nvSpPr>
        <p:spPr>
          <a:xfrm rot="2905268">
            <a:off x="1210057" y="3092152"/>
            <a:ext cx="389383" cy="346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A8A4845-999D-439C-9F1A-7C2E663AC554}"/>
              </a:ext>
            </a:extLst>
          </p:cNvPr>
          <p:cNvSpPr/>
          <p:nvPr/>
        </p:nvSpPr>
        <p:spPr>
          <a:xfrm rot="7238349">
            <a:off x="2794777" y="3048124"/>
            <a:ext cx="389383" cy="346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66449588-4B07-4EDD-AEFF-E8C529D096F3}"/>
              </a:ext>
            </a:extLst>
          </p:cNvPr>
          <p:cNvSpPr/>
          <p:nvPr/>
        </p:nvSpPr>
        <p:spPr>
          <a:xfrm rot="5400000">
            <a:off x="1929247" y="4398756"/>
            <a:ext cx="389383" cy="346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F34FB5-0F70-4265-A674-41F3E02FCB86}"/>
              </a:ext>
            </a:extLst>
          </p:cNvPr>
          <p:cNvSpPr txBox="1"/>
          <p:nvPr/>
        </p:nvSpPr>
        <p:spPr>
          <a:xfrm>
            <a:off x="659782" y="2635410"/>
            <a:ext cx="92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E1517E8-D161-4210-ACD3-6B2EAFC43259}"/>
              </a:ext>
            </a:extLst>
          </p:cNvPr>
          <p:cNvSpPr txBox="1"/>
          <p:nvPr/>
        </p:nvSpPr>
        <p:spPr>
          <a:xfrm>
            <a:off x="2297053" y="2616977"/>
            <a:ext cx="189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D787BE0-C870-4DD2-BCD4-FC1929BB1023}"/>
              </a:ext>
            </a:extLst>
          </p:cNvPr>
          <p:cNvSpPr txBox="1"/>
          <p:nvPr/>
        </p:nvSpPr>
        <p:spPr>
          <a:xfrm>
            <a:off x="1175099" y="5954588"/>
            <a:ext cx="189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EC7AFCD-C9AA-45FD-8475-4365802FA2DD}"/>
              </a:ext>
            </a:extLst>
          </p:cNvPr>
          <p:cNvSpPr txBox="1"/>
          <p:nvPr/>
        </p:nvSpPr>
        <p:spPr>
          <a:xfrm>
            <a:off x="1325358" y="1109709"/>
            <a:ext cx="162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</a:t>
            </a:r>
          </a:p>
        </p:txBody>
      </p:sp>
      <p:pic>
        <p:nvPicPr>
          <p:cNvPr id="22" name="Picture 2" descr="Bildergebnis für gears image">
            <a:extLst>
              <a:ext uri="{FF2B5EF4-FFF2-40B4-BE49-F238E27FC236}">
                <a16:creationId xmlns:a16="http://schemas.microsoft.com/office/drawing/2014/main" id="{F91BD1BE-01EF-4949-B7C8-EFCFBD44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67" y="3065508"/>
            <a:ext cx="1403658" cy="139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Bildergebnis für data">
            <a:extLst>
              <a:ext uri="{FF2B5EF4-FFF2-40B4-BE49-F238E27FC236}">
                <a16:creationId xmlns:a16="http://schemas.microsoft.com/office/drawing/2014/main" id="{178B363B-E082-4B70-ADE2-A39EC4E81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-522" r="70972" b="16442"/>
          <a:stretch/>
        </p:blipFill>
        <p:spPr bwMode="auto">
          <a:xfrm>
            <a:off x="5151021" y="1493757"/>
            <a:ext cx="1145220" cy="11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Bildergebnis für data">
            <a:extLst>
              <a:ext uri="{FF2B5EF4-FFF2-40B4-BE49-F238E27FC236}">
                <a16:creationId xmlns:a16="http://schemas.microsoft.com/office/drawing/2014/main" id="{C5F08C74-0B2B-4C3F-8DA2-FE562C5F8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t="-2892" r="37427" b="13676"/>
          <a:stretch/>
        </p:blipFill>
        <p:spPr bwMode="auto">
          <a:xfrm>
            <a:off x="6157282" y="4849694"/>
            <a:ext cx="1145220" cy="121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ildergebnis für database">
            <a:extLst>
              <a:ext uri="{FF2B5EF4-FFF2-40B4-BE49-F238E27FC236}">
                <a16:creationId xmlns:a16="http://schemas.microsoft.com/office/drawing/2014/main" id="{0A269346-5702-4AEC-B642-42C38920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14" y="1579047"/>
            <a:ext cx="1067784" cy="106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290CA74E-6BFA-4ABD-9498-C8C1E2265EB5}"/>
              </a:ext>
            </a:extLst>
          </p:cNvPr>
          <p:cNvSpPr/>
          <p:nvPr/>
        </p:nvSpPr>
        <p:spPr>
          <a:xfrm rot="2905268">
            <a:off x="5804497" y="3019364"/>
            <a:ext cx="389383" cy="346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585DA6AB-AA8D-433C-A49C-73D0228BE2FD}"/>
              </a:ext>
            </a:extLst>
          </p:cNvPr>
          <p:cNvSpPr/>
          <p:nvPr/>
        </p:nvSpPr>
        <p:spPr>
          <a:xfrm rot="7238349">
            <a:off x="7389217" y="2975336"/>
            <a:ext cx="389383" cy="346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D63C2911-0898-4167-A78D-4E28C2447B37}"/>
              </a:ext>
            </a:extLst>
          </p:cNvPr>
          <p:cNvSpPr/>
          <p:nvPr/>
        </p:nvSpPr>
        <p:spPr>
          <a:xfrm rot="5400000">
            <a:off x="6523687" y="4325968"/>
            <a:ext cx="389383" cy="346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69B10EA-D2BB-4F1C-B3D6-E382DB480A60}"/>
              </a:ext>
            </a:extLst>
          </p:cNvPr>
          <p:cNvSpPr txBox="1"/>
          <p:nvPr/>
        </p:nvSpPr>
        <p:spPr>
          <a:xfrm>
            <a:off x="5254222" y="2562622"/>
            <a:ext cx="92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635EA31-7269-473F-873F-1D8BC03834FC}"/>
              </a:ext>
            </a:extLst>
          </p:cNvPr>
          <p:cNvSpPr txBox="1"/>
          <p:nvPr/>
        </p:nvSpPr>
        <p:spPr>
          <a:xfrm>
            <a:off x="5799418" y="5977442"/>
            <a:ext cx="189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8A6ED24-B4BE-4BCA-B3F8-6FE05E45FBDA}"/>
              </a:ext>
            </a:extLst>
          </p:cNvPr>
          <p:cNvSpPr txBox="1"/>
          <p:nvPr/>
        </p:nvSpPr>
        <p:spPr>
          <a:xfrm>
            <a:off x="6804280" y="2548945"/>
            <a:ext cx="189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08342EB-7EF1-4D1E-A631-6BD1B87DB953}"/>
              </a:ext>
            </a:extLst>
          </p:cNvPr>
          <p:cNvSpPr txBox="1"/>
          <p:nvPr/>
        </p:nvSpPr>
        <p:spPr>
          <a:xfrm>
            <a:off x="5740484" y="1036921"/>
            <a:ext cx="200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 USE:</a:t>
            </a:r>
          </a:p>
        </p:txBody>
      </p:sp>
    </p:spTree>
    <p:extLst>
      <p:ext uri="{BB962C8B-B14F-4D97-AF65-F5344CB8AC3E}">
        <p14:creationId xmlns:p14="http://schemas.microsoft.com/office/powerpoint/2010/main" val="307607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7" grpId="0"/>
      <p:bldP spid="19" grpId="0"/>
      <p:bldP spid="20" grpId="0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DDA50-5270-4140-A335-B0B2CAC9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333379"/>
            <a:ext cx="5464177" cy="561975"/>
          </a:xfrm>
        </p:spPr>
        <p:txBody>
          <a:bodyPr/>
          <a:lstStyle/>
          <a:p>
            <a:r>
              <a:rPr lang="en-US" dirty="0"/>
              <a:t>What happens if the data is not good enough?</a:t>
            </a:r>
          </a:p>
        </p:txBody>
      </p:sp>
      <p:pic>
        <p:nvPicPr>
          <p:cNvPr id="1028" name="Picture 4" descr="Bildergebnis für computer vision for the blind stiefelhagen">
            <a:extLst>
              <a:ext uri="{FF2B5EF4-FFF2-40B4-BE49-F238E27FC236}">
                <a16:creationId xmlns:a16="http://schemas.microsoft.com/office/drawing/2014/main" id="{321DC86F-8C7B-4F32-973E-41114F0B8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4" y="235740"/>
            <a:ext cx="1503956" cy="6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5F87B138-EDDC-4637-9D66-968939341E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SPHERE: Monitoring Sleep using Computer Vision</a:t>
            </a:r>
          </a:p>
        </p:txBody>
      </p:sp>
      <p:pic>
        <p:nvPicPr>
          <p:cNvPr id="7" name="Picture 4" descr="Bildergebnis für data">
            <a:extLst>
              <a:ext uri="{FF2B5EF4-FFF2-40B4-BE49-F238E27FC236}">
                <a16:creationId xmlns:a16="http://schemas.microsoft.com/office/drawing/2014/main" id="{292E5367-48FB-4481-B6F3-3FFCD1B48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-522" r="70972" b="16442"/>
          <a:stretch/>
        </p:blipFill>
        <p:spPr bwMode="auto">
          <a:xfrm>
            <a:off x="556581" y="1566545"/>
            <a:ext cx="1145220" cy="11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ildergebnis für data">
            <a:extLst>
              <a:ext uri="{FF2B5EF4-FFF2-40B4-BE49-F238E27FC236}">
                <a16:creationId xmlns:a16="http://schemas.microsoft.com/office/drawing/2014/main" id="{4A90B8D9-B66C-4B34-A8F8-BECCFC34D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t="-2892" r="37427" b="13676"/>
          <a:stretch/>
        </p:blipFill>
        <p:spPr bwMode="auto">
          <a:xfrm>
            <a:off x="2654917" y="1489229"/>
            <a:ext cx="1145220" cy="121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C62CAD9-09A3-4939-8F6F-57371BCB1E88}"/>
              </a:ext>
            </a:extLst>
          </p:cNvPr>
          <p:cNvSpPr txBox="1"/>
          <p:nvPr/>
        </p:nvSpPr>
        <p:spPr>
          <a:xfrm>
            <a:off x="659782" y="2635410"/>
            <a:ext cx="92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2E1DB5E-EDB3-4C45-824A-201723D3ECEA}"/>
              </a:ext>
            </a:extLst>
          </p:cNvPr>
          <p:cNvSpPr txBox="1"/>
          <p:nvPr/>
        </p:nvSpPr>
        <p:spPr>
          <a:xfrm>
            <a:off x="2297053" y="2616977"/>
            <a:ext cx="189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942AC9E-4E03-44DF-8704-D22CBDD477BE}"/>
              </a:ext>
            </a:extLst>
          </p:cNvPr>
          <p:cNvSpPr txBox="1"/>
          <p:nvPr/>
        </p:nvSpPr>
        <p:spPr>
          <a:xfrm>
            <a:off x="1325358" y="1109709"/>
            <a:ext cx="162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</a:t>
            </a:r>
          </a:p>
        </p:txBody>
      </p:sp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CAE9DDB5-E2F6-43FE-BE5E-857C55FEE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4" r="13169" b="10848"/>
          <a:stretch/>
        </p:blipFill>
        <p:spPr bwMode="auto">
          <a:xfrm>
            <a:off x="4989250" y="3506839"/>
            <a:ext cx="3663126" cy="235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face detection">
            <a:extLst>
              <a:ext uri="{FF2B5EF4-FFF2-40B4-BE49-F238E27FC236}">
                <a16:creationId xmlns:a16="http://schemas.microsoft.com/office/drawing/2014/main" id="{72CA0FAA-CEEF-4FF9-AE9E-A26478654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1" y="3379390"/>
            <a:ext cx="3429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Bildergebnis für data">
            <a:extLst>
              <a:ext uri="{FF2B5EF4-FFF2-40B4-BE49-F238E27FC236}">
                <a16:creationId xmlns:a16="http://schemas.microsoft.com/office/drawing/2014/main" id="{96243B84-A4DF-476A-A818-47D943565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-522" r="70972" b="16442"/>
          <a:stretch/>
        </p:blipFill>
        <p:spPr bwMode="auto">
          <a:xfrm>
            <a:off x="5151021" y="1493757"/>
            <a:ext cx="1145220" cy="11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Bildergebnis für database">
            <a:extLst>
              <a:ext uri="{FF2B5EF4-FFF2-40B4-BE49-F238E27FC236}">
                <a16:creationId xmlns:a16="http://schemas.microsoft.com/office/drawing/2014/main" id="{F6252AC4-B153-4783-B471-CE1FD7732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14" y="1579047"/>
            <a:ext cx="1067784" cy="106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4469D3C-59A1-4B7D-81C6-8D20DBFBC1DC}"/>
              </a:ext>
            </a:extLst>
          </p:cNvPr>
          <p:cNvSpPr txBox="1"/>
          <p:nvPr/>
        </p:nvSpPr>
        <p:spPr>
          <a:xfrm>
            <a:off x="5740484" y="1036921"/>
            <a:ext cx="200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 USE: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380AB2-874A-4B74-84B1-80881CA74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8389"/>
            <a:ext cx="9172109" cy="3566932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C778C4C-66F5-4563-9893-B43BA5FEE202}"/>
              </a:ext>
            </a:extLst>
          </p:cNvPr>
          <p:cNvSpPr txBox="1"/>
          <p:nvPr/>
        </p:nvSpPr>
        <p:spPr>
          <a:xfrm>
            <a:off x="5254222" y="2562622"/>
            <a:ext cx="92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B386841-11FD-40D0-A19F-E4B7124D3BF2}"/>
              </a:ext>
            </a:extLst>
          </p:cNvPr>
          <p:cNvSpPr txBox="1"/>
          <p:nvPr/>
        </p:nvSpPr>
        <p:spPr>
          <a:xfrm>
            <a:off x="6804280" y="2548945"/>
            <a:ext cx="189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5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183E9-EC25-4321-BE03-17494ECC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time!</a:t>
            </a:r>
          </a:p>
        </p:txBody>
      </p:sp>
      <p:grpSp>
        <p:nvGrpSpPr>
          <p:cNvPr id="274" name="Grupo 273">
            <a:extLst>
              <a:ext uri="{FF2B5EF4-FFF2-40B4-BE49-F238E27FC236}">
                <a16:creationId xmlns:a16="http://schemas.microsoft.com/office/drawing/2014/main" id="{5CD75FBC-6A46-4B9A-B505-38F2E5BC4F89}"/>
              </a:ext>
            </a:extLst>
          </p:cNvPr>
          <p:cNvGrpSpPr/>
          <p:nvPr/>
        </p:nvGrpSpPr>
        <p:grpSpPr>
          <a:xfrm>
            <a:off x="1854200" y="1638300"/>
            <a:ext cx="5571330" cy="1754595"/>
            <a:chOff x="1854200" y="1638300"/>
            <a:chExt cx="5571330" cy="1754595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333BD4FA-612B-4CB6-AC74-BA7A2C83E25D}"/>
                </a:ext>
              </a:extLst>
            </p:cNvPr>
            <p:cNvSpPr/>
            <p:nvPr/>
          </p:nvSpPr>
          <p:spPr>
            <a:xfrm>
              <a:off x="2438400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53">
              <a:extLst>
                <a:ext uri="{FF2B5EF4-FFF2-40B4-BE49-F238E27FC236}">
                  <a16:creationId xmlns:a16="http://schemas.microsoft.com/office/drawing/2014/main" id="{294E6BD5-FE78-41EE-ADAE-F05B0035B1F6}"/>
                </a:ext>
              </a:extLst>
            </p:cNvPr>
            <p:cNvSpPr/>
            <p:nvPr/>
          </p:nvSpPr>
          <p:spPr>
            <a:xfrm>
              <a:off x="2438400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55">
              <a:extLst>
                <a:ext uri="{FF2B5EF4-FFF2-40B4-BE49-F238E27FC236}">
                  <a16:creationId xmlns:a16="http://schemas.microsoft.com/office/drawing/2014/main" id="{CA1D75EE-5D3D-441D-802F-C70B920527CA}"/>
                </a:ext>
              </a:extLst>
            </p:cNvPr>
            <p:cNvSpPr/>
            <p:nvPr/>
          </p:nvSpPr>
          <p:spPr>
            <a:xfrm>
              <a:off x="2438400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56">
              <a:extLst>
                <a:ext uri="{FF2B5EF4-FFF2-40B4-BE49-F238E27FC236}">
                  <a16:creationId xmlns:a16="http://schemas.microsoft.com/office/drawing/2014/main" id="{5B9C9028-F99D-4313-AE77-B6B76F53BECC}"/>
                </a:ext>
              </a:extLst>
            </p:cNvPr>
            <p:cNvSpPr/>
            <p:nvPr/>
          </p:nvSpPr>
          <p:spPr>
            <a:xfrm>
              <a:off x="2438400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60">
              <a:extLst>
                <a:ext uri="{FF2B5EF4-FFF2-40B4-BE49-F238E27FC236}">
                  <a16:creationId xmlns:a16="http://schemas.microsoft.com/office/drawing/2014/main" id="{31326AEA-DDDA-4941-8F0D-9CBB8B31AEAD}"/>
                </a:ext>
              </a:extLst>
            </p:cNvPr>
            <p:cNvSpPr/>
            <p:nvPr/>
          </p:nvSpPr>
          <p:spPr>
            <a:xfrm>
              <a:off x="2438400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63">
              <a:extLst>
                <a:ext uri="{FF2B5EF4-FFF2-40B4-BE49-F238E27FC236}">
                  <a16:creationId xmlns:a16="http://schemas.microsoft.com/office/drawing/2014/main" id="{8AF2EA51-AC91-448D-A301-28346364B9C7}"/>
                </a:ext>
              </a:extLst>
            </p:cNvPr>
            <p:cNvSpPr/>
            <p:nvPr/>
          </p:nvSpPr>
          <p:spPr>
            <a:xfrm>
              <a:off x="2438400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68">
              <a:extLst>
                <a:ext uri="{FF2B5EF4-FFF2-40B4-BE49-F238E27FC236}">
                  <a16:creationId xmlns:a16="http://schemas.microsoft.com/office/drawing/2014/main" id="{A519493B-AEEE-47C0-A0A3-F9BBF79461F6}"/>
                </a:ext>
              </a:extLst>
            </p:cNvPr>
            <p:cNvSpPr/>
            <p:nvPr/>
          </p:nvSpPr>
          <p:spPr>
            <a:xfrm>
              <a:off x="3440487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69">
              <a:extLst>
                <a:ext uri="{FF2B5EF4-FFF2-40B4-BE49-F238E27FC236}">
                  <a16:creationId xmlns:a16="http://schemas.microsoft.com/office/drawing/2014/main" id="{5664B5AA-54A2-46B8-B02B-587D145A4C5E}"/>
                </a:ext>
              </a:extLst>
            </p:cNvPr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70">
              <a:extLst>
                <a:ext uri="{FF2B5EF4-FFF2-40B4-BE49-F238E27FC236}">
                  <a16:creationId xmlns:a16="http://schemas.microsoft.com/office/drawing/2014/main" id="{E7F3E877-5CB6-461F-9232-E77ECA18525F}"/>
                </a:ext>
              </a:extLst>
            </p:cNvPr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71">
              <a:extLst>
                <a:ext uri="{FF2B5EF4-FFF2-40B4-BE49-F238E27FC236}">
                  <a16:creationId xmlns:a16="http://schemas.microsoft.com/office/drawing/2014/main" id="{C4776015-559F-47FB-9F74-221EE9EE0A85}"/>
                </a:ext>
              </a:extLst>
            </p:cNvPr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72">
              <a:extLst>
                <a:ext uri="{FF2B5EF4-FFF2-40B4-BE49-F238E27FC236}">
                  <a16:creationId xmlns:a16="http://schemas.microsoft.com/office/drawing/2014/main" id="{9888503D-A03C-4750-A687-7EDF7F7DE913}"/>
                </a:ext>
              </a:extLst>
            </p:cNvPr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73">
              <a:extLst>
                <a:ext uri="{FF2B5EF4-FFF2-40B4-BE49-F238E27FC236}">
                  <a16:creationId xmlns:a16="http://schemas.microsoft.com/office/drawing/2014/main" id="{C02A0EF9-29C9-4A02-A787-C7E369BB96D2}"/>
                </a:ext>
              </a:extLst>
            </p:cNvPr>
            <p:cNvSpPr/>
            <p:nvPr/>
          </p:nvSpPr>
          <p:spPr>
            <a:xfrm>
              <a:off x="3440487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6">
              <a:extLst>
                <a:ext uri="{FF2B5EF4-FFF2-40B4-BE49-F238E27FC236}">
                  <a16:creationId xmlns:a16="http://schemas.microsoft.com/office/drawing/2014/main" id="{1EB7298F-BF1F-48B1-9453-28FF1A813B39}"/>
                </a:ext>
              </a:extLst>
            </p:cNvPr>
            <p:cNvCxnSpPr>
              <a:stCxn id="6" idx="6"/>
              <a:endCxn id="12" idx="2"/>
            </p:cNvCxnSpPr>
            <p:nvPr/>
          </p:nvCxnSpPr>
          <p:spPr>
            <a:xfrm>
              <a:off x="2781300" y="180975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0">
              <a:extLst>
                <a:ext uri="{FF2B5EF4-FFF2-40B4-BE49-F238E27FC236}">
                  <a16:creationId xmlns:a16="http://schemas.microsoft.com/office/drawing/2014/main" id="{8FF9BE7E-AAC0-473C-B2FB-B5E2FABB7A87}"/>
                </a:ext>
              </a:extLst>
            </p:cNvPr>
            <p:cNvCxnSpPr>
              <a:stCxn id="6" idx="6"/>
              <a:endCxn id="14" idx="2"/>
            </p:cNvCxnSpPr>
            <p:nvPr/>
          </p:nvCxnSpPr>
          <p:spPr>
            <a:xfrm>
              <a:off x="2781300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8">
              <a:extLst>
                <a:ext uri="{FF2B5EF4-FFF2-40B4-BE49-F238E27FC236}">
                  <a16:creationId xmlns:a16="http://schemas.microsoft.com/office/drawing/2014/main" id="{659505C8-7B62-4DFE-9D4B-015BAF95FBD7}"/>
                </a:ext>
              </a:extLst>
            </p:cNvPr>
            <p:cNvCxnSpPr>
              <a:stCxn id="6" idx="6"/>
              <a:endCxn id="16" idx="2"/>
            </p:cNvCxnSpPr>
            <p:nvPr/>
          </p:nvCxnSpPr>
          <p:spPr>
            <a:xfrm>
              <a:off x="2781300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0">
              <a:extLst>
                <a:ext uri="{FF2B5EF4-FFF2-40B4-BE49-F238E27FC236}">
                  <a16:creationId xmlns:a16="http://schemas.microsoft.com/office/drawing/2014/main" id="{20B7AF46-77A2-4935-9AB1-DB859FD178A1}"/>
                </a:ext>
              </a:extLst>
            </p:cNvPr>
            <p:cNvCxnSpPr>
              <a:stCxn id="6" idx="6"/>
              <a:endCxn id="17" idx="2"/>
            </p:cNvCxnSpPr>
            <p:nvPr/>
          </p:nvCxnSpPr>
          <p:spPr>
            <a:xfrm>
              <a:off x="2781300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049">
              <a:extLst>
                <a:ext uri="{FF2B5EF4-FFF2-40B4-BE49-F238E27FC236}">
                  <a16:creationId xmlns:a16="http://schemas.microsoft.com/office/drawing/2014/main" id="{D7F85080-43B6-4CC3-BD13-1D4AC718CDA7}"/>
                </a:ext>
              </a:extLst>
            </p:cNvPr>
            <p:cNvCxnSpPr>
              <a:stCxn id="8" idx="6"/>
              <a:endCxn id="12" idx="2"/>
            </p:cNvCxnSpPr>
            <p:nvPr/>
          </p:nvCxnSpPr>
          <p:spPr>
            <a:xfrm flipV="1">
              <a:off x="2781300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051">
              <a:extLst>
                <a:ext uri="{FF2B5EF4-FFF2-40B4-BE49-F238E27FC236}">
                  <a16:creationId xmlns:a16="http://schemas.microsoft.com/office/drawing/2014/main" id="{C32C0623-6D73-401F-B601-5E674A102F38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 flipV="1">
              <a:off x="2781300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053">
              <a:extLst>
                <a:ext uri="{FF2B5EF4-FFF2-40B4-BE49-F238E27FC236}">
                  <a16:creationId xmlns:a16="http://schemas.microsoft.com/office/drawing/2014/main" id="{D088957F-09BE-4A3E-8E8C-44B6E5220BE8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 flipV="1">
              <a:off x="2781300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055">
              <a:extLst>
                <a:ext uri="{FF2B5EF4-FFF2-40B4-BE49-F238E27FC236}">
                  <a16:creationId xmlns:a16="http://schemas.microsoft.com/office/drawing/2014/main" id="{562A8A94-048C-4798-A076-1026C31B6849}"/>
                </a:ext>
              </a:extLst>
            </p:cNvPr>
            <p:cNvCxnSpPr>
              <a:stCxn id="8" idx="6"/>
              <a:endCxn id="14" idx="2"/>
            </p:cNvCxnSpPr>
            <p:nvPr/>
          </p:nvCxnSpPr>
          <p:spPr>
            <a:xfrm>
              <a:off x="2781300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057">
              <a:extLst>
                <a:ext uri="{FF2B5EF4-FFF2-40B4-BE49-F238E27FC236}">
                  <a16:creationId xmlns:a16="http://schemas.microsoft.com/office/drawing/2014/main" id="{674971BD-53A1-4CB5-81C9-F3B6A30FCBDB}"/>
                </a:ext>
              </a:extLst>
            </p:cNvPr>
            <p:cNvCxnSpPr>
              <a:stCxn id="8" idx="6"/>
              <a:endCxn id="16" idx="2"/>
            </p:cNvCxnSpPr>
            <p:nvPr/>
          </p:nvCxnSpPr>
          <p:spPr>
            <a:xfrm>
              <a:off x="27813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059">
              <a:extLst>
                <a:ext uri="{FF2B5EF4-FFF2-40B4-BE49-F238E27FC236}">
                  <a16:creationId xmlns:a16="http://schemas.microsoft.com/office/drawing/2014/main" id="{FE1CB332-0528-4946-B5D1-ED9AE21EFFD3}"/>
                </a:ext>
              </a:extLst>
            </p:cNvPr>
            <p:cNvCxnSpPr>
              <a:stCxn id="8" idx="6"/>
              <a:endCxn id="17" idx="2"/>
            </p:cNvCxnSpPr>
            <p:nvPr/>
          </p:nvCxnSpPr>
          <p:spPr>
            <a:xfrm>
              <a:off x="2781300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061">
              <a:extLst>
                <a:ext uri="{FF2B5EF4-FFF2-40B4-BE49-F238E27FC236}">
                  <a16:creationId xmlns:a16="http://schemas.microsoft.com/office/drawing/2014/main" id="{C58D560F-A165-4506-B120-677D876597B2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>
              <a:off x="2781300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063">
              <a:extLst>
                <a:ext uri="{FF2B5EF4-FFF2-40B4-BE49-F238E27FC236}">
                  <a16:creationId xmlns:a16="http://schemas.microsoft.com/office/drawing/2014/main" id="{0604E698-D76C-4976-AC51-0AA157C07C29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>
              <a:off x="2781300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065">
              <a:extLst>
                <a:ext uri="{FF2B5EF4-FFF2-40B4-BE49-F238E27FC236}">
                  <a16:creationId xmlns:a16="http://schemas.microsoft.com/office/drawing/2014/main" id="{1EE1F061-DD77-47F5-BA67-258B465DCB7E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 flipV="1">
              <a:off x="2781300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2067">
              <a:extLst>
                <a:ext uri="{FF2B5EF4-FFF2-40B4-BE49-F238E27FC236}">
                  <a16:creationId xmlns:a16="http://schemas.microsoft.com/office/drawing/2014/main" id="{951FD6F7-AF42-44AC-AC3E-8FC82FE2ED9A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 flipV="1">
              <a:off x="2781300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2069">
              <a:extLst>
                <a:ext uri="{FF2B5EF4-FFF2-40B4-BE49-F238E27FC236}">
                  <a16:creationId xmlns:a16="http://schemas.microsoft.com/office/drawing/2014/main" id="{81649DB6-C4A4-43A5-91F4-20034A5E53EE}"/>
                </a:ext>
              </a:extLst>
            </p:cNvPr>
            <p:cNvCxnSpPr>
              <a:stCxn id="11" idx="6"/>
              <a:endCxn id="17" idx="2"/>
            </p:cNvCxnSpPr>
            <p:nvPr/>
          </p:nvCxnSpPr>
          <p:spPr>
            <a:xfrm>
              <a:off x="2781300" y="322144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2071">
              <a:extLst>
                <a:ext uri="{FF2B5EF4-FFF2-40B4-BE49-F238E27FC236}">
                  <a16:creationId xmlns:a16="http://schemas.microsoft.com/office/drawing/2014/main" id="{B334512C-587C-4FF8-9E44-481D00557409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 flipV="1">
              <a:off x="27813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124">
              <a:extLst>
                <a:ext uri="{FF2B5EF4-FFF2-40B4-BE49-F238E27FC236}">
                  <a16:creationId xmlns:a16="http://schemas.microsoft.com/office/drawing/2014/main" id="{A1287057-5D1D-429E-AF53-B2EC0DCD38C2}"/>
                </a:ext>
              </a:extLst>
            </p:cNvPr>
            <p:cNvSpPr/>
            <p:nvPr/>
          </p:nvSpPr>
          <p:spPr>
            <a:xfrm>
              <a:off x="3440487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25">
              <a:extLst>
                <a:ext uri="{FF2B5EF4-FFF2-40B4-BE49-F238E27FC236}">
                  <a16:creationId xmlns:a16="http://schemas.microsoft.com/office/drawing/2014/main" id="{1C6985D1-319F-4C22-A941-0A7451D409B3}"/>
                </a:ext>
              </a:extLst>
            </p:cNvPr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126">
              <a:extLst>
                <a:ext uri="{FF2B5EF4-FFF2-40B4-BE49-F238E27FC236}">
                  <a16:creationId xmlns:a16="http://schemas.microsoft.com/office/drawing/2014/main" id="{CD612CF1-4BED-4DEE-A840-AC66896E82C8}"/>
                </a:ext>
              </a:extLst>
            </p:cNvPr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127">
              <a:extLst>
                <a:ext uri="{FF2B5EF4-FFF2-40B4-BE49-F238E27FC236}">
                  <a16:creationId xmlns:a16="http://schemas.microsoft.com/office/drawing/2014/main" id="{88E9E754-1CC0-4A52-AAE9-40AB3D5C6FB2}"/>
                </a:ext>
              </a:extLst>
            </p:cNvPr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28">
              <a:extLst>
                <a:ext uri="{FF2B5EF4-FFF2-40B4-BE49-F238E27FC236}">
                  <a16:creationId xmlns:a16="http://schemas.microsoft.com/office/drawing/2014/main" id="{AEAB8DD9-6F2D-4600-A034-9D0B0ED14672}"/>
                </a:ext>
              </a:extLst>
            </p:cNvPr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29">
              <a:extLst>
                <a:ext uri="{FF2B5EF4-FFF2-40B4-BE49-F238E27FC236}">
                  <a16:creationId xmlns:a16="http://schemas.microsoft.com/office/drawing/2014/main" id="{F093B8FA-F690-4F3B-97AB-A4782AA13642}"/>
                </a:ext>
              </a:extLst>
            </p:cNvPr>
            <p:cNvSpPr/>
            <p:nvPr/>
          </p:nvSpPr>
          <p:spPr>
            <a:xfrm>
              <a:off x="3440487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30">
              <a:extLst>
                <a:ext uri="{FF2B5EF4-FFF2-40B4-BE49-F238E27FC236}">
                  <a16:creationId xmlns:a16="http://schemas.microsoft.com/office/drawing/2014/main" id="{D859BDA8-7C23-4157-B029-B68B290BCCA2}"/>
                </a:ext>
              </a:extLst>
            </p:cNvPr>
            <p:cNvSpPr/>
            <p:nvPr/>
          </p:nvSpPr>
          <p:spPr>
            <a:xfrm>
              <a:off x="4442574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31">
              <a:extLst>
                <a:ext uri="{FF2B5EF4-FFF2-40B4-BE49-F238E27FC236}">
                  <a16:creationId xmlns:a16="http://schemas.microsoft.com/office/drawing/2014/main" id="{1224D644-0411-4F11-AAD7-9042525C1F28}"/>
                </a:ext>
              </a:extLst>
            </p:cNvPr>
            <p:cNvSpPr/>
            <p:nvPr/>
          </p:nvSpPr>
          <p:spPr>
            <a:xfrm>
              <a:off x="4442574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32">
              <a:extLst>
                <a:ext uri="{FF2B5EF4-FFF2-40B4-BE49-F238E27FC236}">
                  <a16:creationId xmlns:a16="http://schemas.microsoft.com/office/drawing/2014/main" id="{4A30644D-9577-40C9-B733-6C1A22C58279}"/>
                </a:ext>
              </a:extLst>
            </p:cNvPr>
            <p:cNvSpPr/>
            <p:nvPr/>
          </p:nvSpPr>
          <p:spPr>
            <a:xfrm>
              <a:off x="4442574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133">
              <a:extLst>
                <a:ext uri="{FF2B5EF4-FFF2-40B4-BE49-F238E27FC236}">
                  <a16:creationId xmlns:a16="http://schemas.microsoft.com/office/drawing/2014/main" id="{BCEDEE0B-4460-40AE-AFCA-F935BA40BF23}"/>
                </a:ext>
              </a:extLst>
            </p:cNvPr>
            <p:cNvSpPr/>
            <p:nvPr/>
          </p:nvSpPr>
          <p:spPr>
            <a:xfrm>
              <a:off x="4442574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134">
              <a:extLst>
                <a:ext uri="{FF2B5EF4-FFF2-40B4-BE49-F238E27FC236}">
                  <a16:creationId xmlns:a16="http://schemas.microsoft.com/office/drawing/2014/main" id="{4AA1EB6E-74B2-47D2-8479-BFA217D5BC34}"/>
                </a:ext>
              </a:extLst>
            </p:cNvPr>
            <p:cNvSpPr/>
            <p:nvPr/>
          </p:nvSpPr>
          <p:spPr>
            <a:xfrm>
              <a:off x="4442574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135">
              <a:extLst>
                <a:ext uri="{FF2B5EF4-FFF2-40B4-BE49-F238E27FC236}">
                  <a16:creationId xmlns:a16="http://schemas.microsoft.com/office/drawing/2014/main" id="{251FCB2E-8E6F-49BE-B2B9-B0D426DD5FDB}"/>
                </a:ext>
              </a:extLst>
            </p:cNvPr>
            <p:cNvSpPr/>
            <p:nvPr/>
          </p:nvSpPr>
          <p:spPr>
            <a:xfrm>
              <a:off x="4442574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136">
              <a:extLst>
                <a:ext uri="{FF2B5EF4-FFF2-40B4-BE49-F238E27FC236}">
                  <a16:creationId xmlns:a16="http://schemas.microsoft.com/office/drawing/2014/main" id="{25F8D8B6-A160-41E1-B8C4-1CC26B744780}"/>
                </a:ext>
              </a:extLst>
            </p:cNvPr>
            <p:cNvCxnSpPr>
              <a:stCxn id="34" idx="6"/>
              <a:endCxn id="40" idx="2"/>
            </p:cNvCxnSpPr>
            <p:nvPr/>
          </p:nvCxnSpPr>
          <p:spPr>
            <a:xfrm>
              <a:off x="3783387" y="180975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37">
              <a:extLst>
                <a:ext uri="{FF2B5EF4-FFF2-40B4-BE49-F238E27FC236}">
                  <a16:creationId xmlns:a16="http://schemas.microsoft.com/office/drawing/2014/main" id="{714D0006-5D1A-4C28-9602-2797478F5048}"/>
                </a:ext>
              </a:extLst>
            </p:cNvPr>
            <p:cNvCxnSpPr>
              <a:stCxn id="34" idx="6"/>
              <a:endCxn id="42" idx="2"/>
            </p:cNvCxnSpPr>
            <p:nvPr/>
          </p:nvCxnSpPr>
          <p:spPr>
            <a:xfrm>
              <a:off x="3783387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38">
              <a:extLst>
                <a:ext uri="{FF2B5EF4-FFF2-40B4-BE49-F238E27FC236}">
                  <a16:creationId xmlns:a16="http://schemas.microsoft.com/office/drawing/2014/main" id="{92FDBAB6-706C-4844-BBB1-6F515D8AA7E7}"/>
                </a:ext>
              </a:extLst>
            </p:cNvPr>
            <p:cNvCxnSpPr>
              <a:stCxn id="34" idx="6"/>
              <a:endCxn id="44" idx="2"/>
            </p:cNvCxnSpPr>
            <p:nvPr/>
          </p:nvCxnSpPr>
          <p:spPr>
            <a:xfrm>
              <a:off x="3783387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139">
              <a:extLst>
                <a:ext uri="{FF2B5EF4-FFF2-40B4-BE49-F238E27FC236}">
                  <a16:creationId xmlns:a16="http://schemas.microsoft.com/office/drawing/2014/main" id="{4E29DA7D-8D18-4A39-905E-17721B472E50}"/>
                </a:ext>
              </a:extLst>
            </p:cNvPr>
            <p:cNvCxnSpPr>
              <a:stCxn id="34" idx="6"/>
              <a:endCxn id="45" idx="2"/>
            </p:cNvCxnSpPr>
            <p:nvPr/>
          </p:nvCxnSpPr>
          <p:spPr>
            <a:xfrm>
              <a:off x="3783387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40">
              <a:extLst>
                <a:ext uri="{FF2B5EF4-FFF2-40B4-BE49-F238E27FC236}">
                  <a16:creationId xmlns:a16="http://schemas.microsoft.com/office/drawing/2014/main" id="{39D1E13C-ABFE-4846-85B0-3AF5CB93A584}"/>
                </a:ext>
              </a:extLst>
            </p:cNvPr>
            <p:cNvCxnSpPr>
              <a:stCxn id="36" idx="6"/>
              <a:endCxn id="40" idx="2"/>
            </p:cNvCxnSpPr>
            <p:nvPr/>
          </p:nvCxnSpPr>
          <p:spPr>
            <a:xfrm flipV="1">
              <a:off x="3783387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141">
              <a:extLst>
                <a:ext uri="{FF2B5EF4-FFF2-40B4-BE49-F238E27FC236}">
                  <a16:creationId xmlns:a16="http://schemas.microsoft.com/office/drawing/2014/main" id="{6255DF42-8760-400D-8854-72D52DD55114}"/>
                </a:ext>
              </a:extLst>
            </p:cNvPr>
            <p:cNvCxnSpPr>
              <a:stCxn id="38" idx="6"/>
              <a:endCxn id="40" idx="2"/>
            </p:cNvCxnSpPr>
            <p:nvPr/>
          </p:nvCxnSpPr>
          <p:spPr>
            <a:xfrm flipV="1">
              <a:off x="3783387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142">
              <a:extLst>
                <a:ext uri="{FF2B5EF4-FFF2-40B4-BE49-F238E27FC236}">
                  <a16:creationId xmlns:a16="http://schemas.microsoft.com/office/drawing/2014/main" id="{0CAA3B5B-71C9-4D20-B852-4E4797F0DB4E}"/>
                </a:ext>
              </a:extLst>
            </p:cNvPr>
            <p:cNvCxnSpPr>
              <a:stCxn id="39" idx="6"/>
              <a:endCxn id="40" idx="2"/>
            </p:cNvCxnSpPr>
            <p:nvPr/>
          </p:nvCxnSpPr>
          <p:spPr>
            <a:xfrm flipV="1">
              <a:off x="3783387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143">
              <a:extLst>
                <a:ext uri="{FF2B5EF4-FFF2-40B4-BE49-F238E27FC236}">
                  <a16:creationId xmlns:a16="http://schemas.microsoft.com/office/drawing/2014/main" id="{5BF9B736-4DA5-4142-9754-638E6917AA87}"/>
                </a:ext>
              </a:extLst>
            </p:cNvPr>
            <p:cNvCxnSpPr>
              <a:stCxn id="36" idx="6"/>
              <a:endCxn id="42" idx="2"/>
            </p:cNvCxnSpPr>
            <p:nvPr/>
          </p:nvCxnSpPr>
          <p:spPr>
            <a:xfrm>
              <a:off x="3783387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144">
              <a:extLst>
                <a:ext uri="{FF2B5EF4-FFF2-40B4-BE49-F238E27FC236}">
                  <a16:creationId xmlns:a16="http://schemas.microsoft.com/office/drawing/2014/main" id="{CA5CE623-F649-4FA0-8571-D2DB53F2C03A}"/>
                </a:ext>
              </a:extLst>
            </p:cNvPr>
            <p:cNvCxnSpPr>
              <a:stCxn id="36" idx="6"/>
              <a:endCxn id="44" idx="2"/>
            </p:cNvCxnSpPr>
            <p:nvPr/>
          </p:nvCxnSpPr>
          <p:spPr>
            <a:xfrm>
              <a:off x="3783387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145">
              <a:extLst>
                <a:ext uri="{FF2B5EF4-FFF2-40B4-BE49-F238E27FC236}">
                  <a16:creationId xmlns:a16="http://schemas.microsoft.com/office/drawing/2014/main" id="{411B1E75-2E57-48AA-8749-657A81A11753}"/>
                </a:ext>
              </a:extLst>
            </p:cNvPr>
            <p:cNvCxnSpPr>
              <a:stCxn id="36" idx="6"/>
              <a:endCxn id="45" idx="2"/>
            </p:cNvCxnSpPr>
            <p:nvPr/>
          </p:nvCxnSpPr>
          <p:spPr>
            <a:xfrm>
              <a:off x="3783387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146">
              <a:extLst>
                <a:ext uri="{FF2B5EF4-FFF2-40B4-BE49-F238E27FC236}">
                  <a16:creationId xmlns:a16="http://schemas.microsoft.com/office/drawing/2014/main" id="{61098C9A-4613-4F22-BFDB-A8CBD61B6A76}"/>
                </a:ext>
              </a:extLst>
            </p:cNvPr>
            <p:cNvCxnSpPr>
              <a:stCxn id="38" idx="6"/>
              <a:endCxn id="44" idx="2"/>
            </p:cNvCxnSpPr>
            <p:nvPr/>
          </p:nvCxnSpPr>
          <p:spPr>
            <a:xfrm>
              <a:off x="3783387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147">
              <a:extLst>
                <a:ext uri="{FF2B5EF4-FFF2-40B4-BE49-F238E27FC236}">
                  <a16:creationId xmlns:a16="http://schemas.microsoft.com/office/drawing/2014/main" id="{B58B4D77-9C98-4D2B-93D0-5174F8DA80DF}"/>
                </a:ext>
              </a:extLst>
            </p:cNvPr>
            <p:cNvCxnSpPr>
              <a:stCxn id="38" idx="6"/>
              <a:endCxn id="45" idx="2"/>
            </p:cNvCxnSpPr>
            <p:nvPr/>
          </p:nvCxnSpPr>
          <p:spPr>
            <a:xfrm>
              <a:off x="3783387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148">
              <a:extLst>
                <a:ext uri="{FF2B5EF4-FFF2-40B4-BE49-F238E27FC236}">
                  <a16:creationId xmlns:a16="http://schemas.microsoft.com/office/drawing/2014/main" id="{5995317D-75ED-4643-A194-DAE5E8EE1D84}"/>
                </a:ext>
              </a:extLst>
            </p:cNvPr>
            <p:cNvCxnSpPr>
              <a:stCxn id="39" idx="6"/>
              <a:endCxn id="42" idx="2"/>
            </p:cNvCxnSpPr>
            <p:nvPr/>
          </p:nvCxnSpPr>
          <p:spPr>
            <a:xfrm flipV="1">
              <a:off x="3783387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149">
              <a:extLst>
                <a:ext uri="{FF2B5EF4-FFF2-40B4-BE49-F238E27FC236}">
                  <a16:creationId xmlns:a16="http://schemas.microsoft.com/office/drawing/2014/main" id="{B014EDFB-6E70-46D6-938A-5657DEAF37B2}"/>
                </a:ext>
              </a:extLst>
            </p:cNvPr>
            <p:cNvCxnSpPr>
              <a:stCxn id="39" idx="6"/>
              <a:endCxn id="44" idx="2"/>
            </p:cNvCxnSpPr>
            <p:nvPr/>
          </p:nvCxnSpPr>
          <p:spPr>
            <a:xfrm flipV="1">
              <a:off x="3783387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150">
              <a:extLst>
                <a:ext uri="{FF2B5EF4-FFF2-40B4-BE49-F238E27FC236}">
                  <a16:creationId xmlns:a16="http://schemas.microsoft.com/office/drawing/2014/main" id="{AC997F53-E44D-4223-9F53-43FA53896AFD}"/>
                </a:ext>
              </a:extLst>
            </p:cNvPr>
            <p:cNvCxnSpPr>
              <a:stCxn id="39" idx="6"/>
              <a:endCxn id="45" idx="2"/>
            </p:cNvCxnSpPr>
            <p:nvPr/>
          </p:nvCxnSpPr>
          <p:spPr>
            <a:xfrm>
              <a:off x="3783387" y="322144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151">
              <a:extLst>
                <a:ext uri="{FF2B5EF4-FFF2-40B4-BE49-F238E27FC236}">
                  <a16:creationId xmlns:a16="http://schemas.microsoft.com/office/drawing/2014/main" id="{853B7A8F-37F6-475C-842A-DB028C21462F}"/>
                </a:ext>
              </a:extLst>
            </p:cNvPr>
            <p:cNvCxnSpPr>
              <a:stCxn id="38" idx="6"/>
              <a:endCxn id="42" idx="2"/>
            </p:cNvCxnSpPr>
            <p:nvPr/>
          </p:nvCxnSpPr>
          <p:spPr>
            <a:xfrm flipV="1">
              <a:off x="3783387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152">
              <a:extLst>
                <a:ext uri="{FF2B5EF4-FFF2-40B4-BE49-F238E27FC236}">
                  <a16:creationId xmlns:a16="http://schemas.microsoft.com/office/drawing/2014/main" id="{CA00A329-FA64-4B35-93A2-8CC8240578C1}"/>
                </a:ext>
              </a:extLst>
            </p:cNvPr>
            <p:cNvSpPr/>
            <p:nvPr/>
          </p:nvSpPr>
          <p:spPr>
            <a:xfrm>
              <a:off x="4441361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153">
              <a:extLst>
                <a:ext uri="{FF2B5EF4-FFF2-40B4-BE49-F238E27FC236}">
                  <a16:creationId xmlns:a16="http://schemas.microsoft.com/office/drawing/2014/main" id="{8D082601-F920-408D-A76B-4ED26362B429}"/>
                </a:ext>
              </a:extLst>
            </p:cNvPr>
            <p:cNvSpPr/>
            <p:nvPr/>
          </p:nvSpPr>
          <p:spPr>
            <a:xfrm>
              <a:off x="4441361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154">
              <a:extLst>
                <a:ext uri="{FF2B5EF4-FFF2-40B4-BE49-F238E27FC236}">
                  <a16:creationId xmlns:a16="http://schemas.microsoft.com/office/drawing/2014/main" id="{388B00D1-272C-4997-B599-691EC32C8825}"/>
                </a:ext>
              </a:extLst>
            </p:cNvPr>
            <p:cNvSpPr/>
            <p:nvPr/>
          </p:nvSpPr>
          <p:spPr>
            <a:xfrm>
              <a:off x="4441361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155">
              <a:extLst>
                <a:ext uri="{FF2B5EF4-FFF2-40B4-BE49-F238E27FC236}">
                  <a16:creationId xmlns:a16="http://schemas.microsoft.com/office/drawing/2014/main" id="{19904E65-1441-4C2C-9909-1422773D3E44}"/>
                </a:ext>
              </a:extLst>
            </p:cNvPr>
            <p:cNvSpPr/>
            <p:nvPr/>
          </p:nvSpPr>
          <p:spPr>
            <a:xfrm>
              <a:off x="4441361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156">
              <a:extLst>
                <a:ext uri="{FF2B5EF4-FFF2-40B4-BE49-F238E27FC236}">
                  <a16:creationId xmlns:a16="http://schemas.microsoft.com/office/drawing/2014/main" id="{17EF19DF-F661-4AC3-9A62-BF40CE56370C}"/>
                </a:ext>
              </a:extLst>
            </p:cNvPr>
            <p:cNvSpPr/>
            <p:nvPr/>
          </p:nvSpPr>
          <p:spPr>
            <a:xfrm>
              <a:off x="4441361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157">
              <a:extLst>
                <a:ext uri="{FF2B5EF4-FFF2-40B4-BE49-F238E27FC236}">
                  <a16:creationId xmlns:a16="http://schemas.microsoft.com/office/drawing/2014/main" id="{945BA97D-C692-42CA-BBCE-FC3139BF6C79}"/>
                </a:ext>
              </a:extLst>
            </p:cNvPr>
            <p:cNvSpPr/>
            <p:nvPr/>
          </p:nvSpPr>
          <p:spPr>
            <a:xfrm>
              <a:off x="4441361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158">
              <a:extLst>
                <a:ext uri="{FF2B5EF4-FFF2-40B4-BE49-F238E27FC236}">
                  <a16:creationId xmlns:a16="http://schemas.microsoft.com/office/drawing/2014/main" id="{27867D60-D9C7-46FB-90DB-12C86314AEC7}"/>
                </a:ext>
              </a:extLst>
            </p:cNvPr>
            <p:cNvSpPr/>
            <p:nvPr/>
          </p:nvSpPr>
          <p:spPr>
            <a:xfrm>
              <a:off x="5443448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159">
              <a:extLst>
                <a:ext uri="{FF2B5EF4-FFF2-40B4-BE49-F238E27FC236}">
                  <a16:creationId xmlns:a16="http://schemas.microsoft.com/office/drawing/2014/main" id="{4726CDCF-672A-4B4D-8698-DD38AB1DDBB8}"/>
                </a:ext>
              </a:extLst>
            </p:cNvPr>
            <p:cNvSpPr/>
            <p:nvPr/>
          </p:nvSpPr>
          <p:spPr>
            <a:xfrm>
              <a:off x="5443448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160">
              <a:extLst>
                <a:ext uri="{FF2B5EF4-FFF2-40B4-BE49-F238E27FC236}">
                  <a16:creationId xmlns:a16="http://schemas.microsoft.com/office/drawing/2014/main" id="{AFDE397F-3574-4715-B21E-E58EDC5579D5}"/>
                </a:ext>
              </a:extLst>
            </p:cNvPr>
            <p:cNvSpPr/>
            <p:nvPr/>
          </p:nvSpPr>
          <p:spPr>
            <a:xfrm>
              <a:off x="5443448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161">
              <a:extLst>
                <a:ext uri="{FF2B5EF4-FFF2-40B4-BE49-F238E27FC236}">
                  <a16:creationId xmlns:a16="http://schemas.microsoft.com/office/drawing/2014/main" id="{961E6202-BA44-4952-9681-EE724AFD5865}"/>
                </a:ext>
              </a:extLst>
            </p:cNvPr>
            <p:cNvSpPr/>
            <p:nvPr/>
          </p:nvSpPr>
          <p:spPr>
            <a:xfrm>
              <a:off x="5443448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162">
              <a:extLst>
                <a:ext uri="{FF2B5EF4-FFF2-40B4-BE49-F238E27FC236}">
                  <a16:creationId xmlns:a16="http://schemas.microsoft.com/office/drawing/2014/main" id="{C03C45D2-843D-4AB9-A5B5-1DFCFFE448AB}"/>
                </a:ext>
              </a:extLst>
            </p:cNvPr>
            <p:cNvSpPr/>
            <p:nvPr/>
          </p:nvSpPr>
          <p:spPr>
            <a:xfrm>
              <a:off x="5443448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163">
              <a:extLst>
                <a:ext uri="{FF2B5EF4-FFF2-40B4-BE49-F238E27FC236}">
                  <a16:creationId xmlns:a16="http://schemas.microsoft.com/office/drawing/2014/main" id="{6021FF20-1C94-4868-BD23-3EBDBF650F5F}"/>
                </a:ext>
              </a:extLst>
            </p:cNvPr>
            <p:cNvSpPr/>
            <p:nvPr/>
          </p:nvSpPr>
          <p:spPr>
            <a:xfrm>
              <a:off x="5443448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164">
              <a:extLst>
                <a:ext uri="{FF2B5EF4-FFF2-40B4-BE49-F238E27FC236}">
                  <a16:creationId xmlns:a16="http://schemas.microsoft.com/office/drawing/2014/main" id="{BBAC9F46-8EA8-4CC5-B112-6A5AFCC96830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>
              <a:off x="4784261" y="180975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165">
              <a:extLst>
                <a:ext uri="{FF2B5EF4-FFF2-40B4-BE49-F238E27FC236}">
                  <a16:creationId xmlns:a16="http://schemas.microsoft.com/office/drawing/2014/main" id="{647205B8-4299-48A3-8326-DBF9304D66FB}"/>
                </a:ext>
              </a:extLst>
            </p:cNvPr>
            <p:cNvCxnSpPr>
              <a:stCxn id="62" idx="6"/>
              <a:endCxn id="70" idx="2"/>
            </p:cNvCxnSpPr>
            <p:nvPr/>
          </p:nvCxnSpPr>
          <p:spPr>
            <a:xfrm>
              <a:off x="4784261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66">
              <a:extLst>
                <a:ext uri="{FF2B5EF4-FFF2-40B4-BE49-F238E27FC236}">
                  <a16:creationId xmlns:a16="http://schemas.microsoft.com/office/drawing/2014/main" id="{9DD228D9-4C6E-46FD-B118-A539B8F9F693}"/>
                </a:ext>
              </a:extLst>
            </p:cNvPr>
            <p:cNvCxnSpPr>
              <a:stCxn id="62" idx="6"/>
              <a:endCxn id="72" idx="2"/>
            </p:cNvCxnSpPr>
            <p:nvPr/>
          </p:nvCxnSpPr>
          <p:spPr>
            <a:xfrm>
              <a:off x="4784261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167">
              <a:extLst>
                <a:ext uri="{FF2B5EF4-FFF2-40B4-BE49-F238E27FC236}">
                  <a16:creationId xmlns:a16="http://schemas.microsoft.com/office/drawing/2014/main" id="{1A5006F3-E425-4718-A9B5-2F350389A2B1}"/>
                </a:ext>
              </a:extLst>
            </p:cNvPr>
            <p:cNvCxnSpPr>
              <a:stCxn id="62" idx="6"/>
              <a:endCxn id="73" idx="2"/>
            </p:cNvCxnSpPr>
            <p:nvPr/>
          </p:nvCxnSpPr>
          <p:spPr>
            <a:xfrm>
              <a:off x="4784261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168">
              <a:extLst>
                <a:ext uri="{FF2B5EF4-FFF2-40B4-BE49-F238E27FC236}">
                  <a16:creationId xmlns:a16="http://schemas.microsoft.com/office/drawing/2014/main" id="{3743F1F6-E254-4D24-B8FC-3C0559EEB0B8}"/>
                </a:ext>
              </a:extLst>
            </p:cNvPr>
            <p:cNvCxnSpPr>
              <a:stCxn id="64" idx="6"/>
              <a:endCxn id="68" idx="2"/>
            </p:cNvCxnSpPr>
            <p:nvPr/>
          </p:nvCxnSpPr>
          <p:spPr>
            <a:xfrm flipV="1">
              <a:off x="4784261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169">
              <a:extLst>
                <a:ext uri="{FF2B5EF4-FFF2-40B4-BE49-F238E27FC236}">
                  <a16:creationId xmlns:a16="http://schemas.microsoft.com/office/drawing/2014/main" id="{517D55CC-4C83-4023-B34F-095A36A3D844}"/>
                </a:ext>
              </a:extLst>
            </p:cNvPr>
            <p:cNvCxnSpPr>
              <a:stCxn id="66" idx="6"/>
              <a:endCxn id="68" idx="2"/>
            </p:cNvCxnSpPr>
            <p:nvPr/>
          </p:nvCxnSpPr>
          <p:spPr>
            <a:xfrm flipV="1">
              <a:off x="4784261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170">
              <a:extLst>
                <a:ext uri="{FF2B5EF4-FFF2-40B4-BE49-F238E27FC236}">
                  <a16:creationId xmlns:a16="http://schemas.microsoft.com/office/drawing/2014/main" id="{67387E4E-51B6-4AD4-A09E-0F633F2B8E2A}"/>
                </a:ext>
              </a:extLst>
            </p:cNvPr>
            <p:cNvCxnSpPr>
              <a:stCxn id="67" idx="6"/>
              <a:endCxn id="68" idx="2"/>
            </p:cNvCxnSpPr>
            <p:nvPr/>
          </p:nvCxnSpPr>
          <p:spPr>
            <a:xfrm flipV="1">
              <a:off x="4784261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171">
              <a:extLst>
                <a:ext uri="{FF2B5EF4-FFF2-40B4-BE49-F238E27FC236}">
                  <a16:creationId xmlns:a16="http://schemas.microsoft.com/office/drawing/2014/main" id="{551C5A9B-3298-4D37-BE2F-9241BB0D20AB}"/>
                </a:ext>
              </a:extLst>
            </p:cNvPr>
            <p:cNvCxnSpPr>
              <a:stCxn id="64" idx="6"/>
              <a:endCxn id="70" idx="2"/>
            </p:cNvCxnSpPr>
            <p:nvPr/>
          </p:nvCxnSpPr>
          <p:spPr>
            <a:xfrm>
              <a:off x="4784261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172">
              <a:extLst>
                <a:ext uri="{FF2B5EF4-FFF2-40B4-BE49-F238E27FC236}">
                  <a16:creationId xmlns:a16="http://schemas.microsoft.com/office/drawing/2014/main" id="{CC849278-37AD-4C4D-90CB-28366E07ECBE}"/>
                </a:ext>
              </a:extLst>
            </p:cNvPr>
            <p:cNvCxnSpPr>
              <a:stCxn id="64" idx="6"/>
              <a:endCxn id="72" idx="2"/>
            </p:cNvCxnSpPr>
            <p:nvPr/>
          </p:nvCxnSpPr>
          <p:spPr>
            <a:xfrm>
              <a:off x="4784261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173">
              <a:extLst>
                <a:ext uri="{FF2B5EF4-FFF2-40B4-BE49-F238E27FC236}">
                  <a16:creationId xmlns:a16="http://schemas.microsoft.com/office/drawing/2014/main" id="{919D303C-6017-4B26-9CBD-79032D3AF32E}"/>
                </a:ext>
              </a:extLst>
            </p:cNvPr>
            <p:cNvCxnSpPr>
              <a:stCxn id="64" idx="6"/>
              <a:endCxn id="73" idx="2"/>
            </p:cNvCxnSpPr>
            <p:nvPr/>
          </p:nvCxnSpPr>
          <p:spPr>
            <a:xfrm>
              <a:off x="4784261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174">
              <a:extLst>
                <a:ext uri="{FF2B5EF4-FFF2-40B4-BE49-F238E27FC236}">
                  <a16:creationId xmlns:a16="http://schemas.microsoft.com/office/drawing/2014/main" id="{EF34E6D1-4221-4960-A3C3-1D5686E4CED5}"/>
                </a:ext>
              </a:extLst>
            </p:cNvPr>
            <p:cNvCxnSpPr>
              <a:stCxn id="66" idx="6"/>
              <a:endCxn id="72" idx="2"/>
            </p:cNvCxnSpPr>
            <p:nvPr/>
          </p:nvCxnSpPr>
          <p:spPr>
            <a:xfrm>
              <a:off x="4784261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175">
              <a:extLst>
                <a:ext uri="{FF2B5EF4-FFF2-40B4-BE49-F238E27FC236}">
                  <a16:creationId xmlns:a16="http://schemas.microsoft.com/office/drawing/2014/main" id="{61A87B8D-009A-4E22-A881-A03161447F2D}"/>
                </a:ext>
              </a:extLst>
            </p:cNvPr>
            <p:cNvCxnSpPr>
              <a:stCxn id="66" idx="6"/>
              <a:endCxn id="73" idx="2"/>
            </p:cNvCxnSpPr>
            <p:nvPr/>
          </p:nvCxnSpPr>
          <p:spPr>
            <a:xfrm>
              <a:off x="4784261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176">
              <a:extLst>
                <a:ext uri="{FF2B5EF4-FFF2-40B4-BE49-F238E27FC236}">
                  <a16:creationId xmlns:a16="http://schemas.microsoft.com/office/drawing/2014/main" id="{9B4BF62C-8B49-4677-B5F0-3CC23F235EBF}"/>
                </a:ext>
              </a:extLst>
            </p:cNvPr>
            <p:cNvCxnSpPr>
              <a:stCxn id="67" idx="6"/>
              <a:endCxn id="70" idx="2"/>
            </p:cNvCxnSpPr>
            <p:nvPr/>
          </p:nvCxnSpPr>
          <p:spPr>
            <a:xfrm flipV="1">
              <a:off x="4784261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177">
              <a:extLst>
                <a:ext uri="{FF2B5EF4-FFF2-40B4-BE49-F238E27FC236}">
                  <a16:creationId xmlns:a16="http://schemas.microsoft.com/office/drawing/2014/main" id="{8BBA84FC-BFEA-4B2C-BA2D-EAAFD8BCB0AE}"/>
                </a:ext>
              </a:extLst>
            </p:cNvPr>
            <p:cNvCxnSpPr>
              <a:stCxn id="67" idx="6"/>
              <a:endCxn id="72" idx="2"/>
            </p:cNvCxnSpPr>
            <p:nvPr/>
          </p:nvCxnSpPr>
          <p:spPr>
            <a:xfrm flipV="1">
              <a:off x="4784261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178">
              <a:extLst>
                <a:ext uri="{FF2B5EF4-FFF2-40B4-BE49-F238E27FC236}">
                  <a16:creationId xmlns:a16="http://schemas.microsoft.com/office/drawing/2014/main" id="{2549BB7D-1ACA-4E15-AD0C-47C31912DAE1}"/>
                </a:ext>
              </a:extLst>
            </p:cNvPr>
            <p:cNvCxnSpPr>
              <a:stCxn id="67" idx="6"/>
              <a:endCxn id="73" idx="2"/>
            </p:cNvCxnSpPr>
            <p:nvPr/>
          </p:nvCxnSpPr>
          <p:spPr>
            <a:xfrm>
              <a:off x="4784261" y="322144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179">
              <a:extLst>
                <a:ext uri="{FF2B5EF4-FFF2-40B4-BE49-F238E27FC236}">
                  <a16:creationId xmlns:a16="http://schemas.microsoft.com/office/drawing/2014/main" id="{A929FDB8-B0A7-42A1-B203-2DCE7F9A14FF}"/>
                </a:ext>
              </a:extLst>
            </p:cNvPr>
            <p:cNvCxnSpPr>
              <a:stCxn id="66" idx="6"/>
              <a:endCxn id="70" idx="2"/>
            </p:cNvCxnSpPr>
            <p:nvPr/>
          </p:nvCxnSpPr>
          <p:spPr>
            <a:xfrm flipV="1">
              <a:off x="4784261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209">
              <a:extLst>
                <a:ext uri="{FF2B5EF4-FFF2-40B4-BE49-F238E27FC236}">
                  <a16:creationId xmlns:a16="http://schemas.microsoft.com/office/drawing/2014/main" id="{C4ED234A-34CE-4659-9867-0407B2ED6005}"/>
                </a:ext>
              </a:extLst>
            </p:cNvPr>
            <p:cNvSpPr/>
            <p:nvPr/>
          </p:nvSpPr>
          <p:spPr>
            <a:xfrm>
              <a:off x="6444322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210">
              <a:extLst>
                <a:ext uri="{FF2B5EF4-FFF2-40B4-BE49-F238E27FC236}">
                  <a16:creationId xmlns:a16="http://schemas.microsoft.com/office/drawing/2014/main" id="{880061AB-E9C8-4264-9663-FCFCC1764535}"/>
                </a:ext>
              </a:extLst>
            </p:cNvPr>
            <p:cNvSpPr/>
            <p:nvPr/>
          </p:nvSpPr>
          <p:spPr>
            <a:xfrm>
              <a:off x="5442235" y="258141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211">
              <a:extLst>
                <a:ext uri="{FF2B5EF4-FFF2-40B4-BE49-F238E27FC236}">
                  <a16:creationId xmlns:a16="http://schemas.microsoft.com/office/drawing/2014/main" id="{DC145B15-19E0-4DC0-A551-39D164B0B737}"/>
                </a:ext>
              </a:extLst>
            </p:cNvPr>
            <p:cNvSpPr/>
            <p:nvPr/>
          </p:nvSpPr>
          <p:spPr>
            <a:xfrm>
              <a:off x="6444322" y="258141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Arrow Connector 214">
              <a:extLst>
                <a:ext uri="{FF2B5EF4-FFF2-40B4-BE49-F238E27FC236}">
                  <a16:creationId xmlns:a16="http://schemas.microsoft.com/office/drawing/2014/main" id="{00EA90DE-7E28-4B95-B136-89E0C3630B01}"/>
                </a:ext>
              </a:extLst>
            </p:cNvPr>
            <p:cNvCxnSpPr/>
            <p:nvPr/>
          </p:nvCxnSpPr>
          <p:spPr>
            <a:xfrm>
              <a:off x="5793500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215">
              <a:extLst>
                <a:ext uri="{FF2B5EF4-FFF2-40B4-BE49-F238E27FC236}">
                  <a16:creationId xmlns:a16="http://schemas.microsoft.com/office/drawing/2014/main" id="{4E3D7BA9-6925-4ED4-AA14-3F2B08CE1570}"/>
                </a:ext>
              </a:extLst>
            </p:cNvPr>
            <p:cNvCxnSpPr/>
            <p:nvPr/>
          </p:nvCxnSpPr>
          <p:spPr>
            <a:xfrm>
              <a:off x="5793500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216">
              <a:extLst>
                <a:ext uri="{FF2B5EF4-FFF2-40B4-BE49-F238E27FC236}">
                  <a16:creationId xmlns:a16="http://schemas.microsoft.com/office/drawing/2014/main" id="{50A4A63F-88B7-4929-930B-DDF55283ED48}"/>
                </a:ext>
              </a:extLst>
            </p:cNvPr>
            <p:cNvCxnSpPr/>
            <p:nvPr/>
          </p:nvCxnSpPr>
          <p:spPr>
            <a:xfrm>
              <a:off x="5793500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217">
              <a:extLst>
                <a:ext uri="{FF2B5EF4-FFF2-40B4-BE49-F238E27FC236}">
                  <a16:creationId xmlns:a16="http://schemas.microsoft.com/office/drawing/2014/main" id="{7019665E-E2C0-421F-BE8A-0B1129FC516D}"/>
                </a:ext>
              </a:extLst>
            </p:cNvPr>
            <p:cNvCxnSpPr/>
            <p:nvPr/>
          </p:nvCxnSpPr>
          <p:spPr>
            <a:xfrm>
              <a:off x="57935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218">
              <a:extLst>
                <a:ext uri="{FF2B5EF4-FFF2-40B4-BE49-F238E27FC236}">
                  <a16:creationId xmlns:a16="http://schemas.microsoft.com/office/drawing/2014/main" id="{2AAF27EE-D261-4E04-8E28-5B1C46D1D6C8}"/>
                </a:ext>
              </a:extLst>
            </p:cNvPr>
            <p:cNvCxnSpPr/>
            <p:nvPr/>
          </p:nvCxnSpPr>
          <p:spPr>
            <a:xfrm>
              <a:off x="5793500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219">
              <a:extLst>
                <a:ext uri="{FF2B5EF4-FFF2-40B4-BE49-F238E27FC236}">
                  <a16:creationId xmlns:a16="http://schemas.microsoft.com/office/drawing/2014/main" id="{04346E09-0AE3-4A85-A493-E23E2DA221FA}"/>
                </a:ext>
              </a:extLst>
            </p:cNvPr>
            <p:cNvCxnSpPr/>
            <p:nvPr/>
          </p:nvCxnSpPr>
          <p:spPr>
            <a:xfrm flipV="1">
              <a:off x="5793500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220">
              <a:extLst>
                <a:ext uri="{FF2B5EF4-FFF2-40B4-BE49-F238E27FC236}">
                  <a16:creationId xmlns:a16="http://schemas.microsoft.com/office/drawing/2014/main" id="{BE95B575-1382-4D2E-A937-ABFE6A145D9B}"/>
                </a:ext>
              </a:extLst>
            </p:cNvPr>
            <p:cNvCxnSpPr/>
            <p:nvPr/>
          </p:nvCxnSpPr>
          <p:spPr>
            <a:xfrm flipV="1">
              <a:off x="5793500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221">
              <a:extLst>
                <a:ext uri="{FF2B5EF4-FFF2-40B4-BE49-F238E27FC236}">
                  <a16:creationId xmlns:a16="http://schemas.microsoft.com/office/drawing/2014/main" id="{BA16DD12-7C04-42B5-81B1-38EA9D81AA5D}"/>
                </a:ext>
              </a:extLst>
            </p:cNvPr>
            <p:cNvCxnSpPr/>
            <p:nvPr/>
          </p:nvCxnSpPr>
          <p:spPr>
            <a:xfrm flipV="1">
              <a:off x="57935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ight Arrow 2">
              <a:extLst>
                <a:ext uri="{FF2B5EF4-FFF2-40B4-BE49-F238E27FC236}">
                  <a16:creationId xmlns:a16="http://schemas.microsoft.com/office/drawing/2014/main" id="{07BA0E96-8CA7-4FF3-A95A-127E8B8A8BFC}"/>
                </a:ext>
              </a:extLst>
            </p:cNvPr>
            <p:cNvSpPr/>
            <p:nvPr/>
          </p:nvSpPr>
          <p:spPr>
            <a:xfrm>
              <a:off x="1854200" y="2280315"/>
              <a:ext cx="444500" cy="4168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7924FC48-D445-4013-8C0C-A86641A02F63}"/>
                </a:ext>
              </a:extLst>
            </p:cNvPr>
            <p:cNvSpPr/>
            <p:nvPr/>
          </p:nvSpPr>
          <p:spPr>
            <a:xfrm>
              <a:off x="6981030" y="2280315"/>
              <a:ext cx="444500" cy="4168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4">
            <a:extLst>
              <a:ext uri="{FF2B5EF4-FFF2-40B4-BE49-F238E27FC236}">
                <a16:creationId xmlns:a16="http://schemas.microsoft.com/office/drawing/2014/main" id="{CD82493F-D2D8-4886-A17F-80C7F876314A}"/>
              </a:ext>
            </a:extLst>
          </p:cNvPr>
          <p:cNvGrpSpPr/>
          <p:nvPr/>
        </p:nvGrpSpPr>
        <p:grpSpPr>
          <a:xfrm>
            <a:off x="-57002" y="1528308"/>
            <a:ext cx="1909989" cy="1920885"/>
            <a:chOff x="-66675" y="3628571"/>
            <a:chExt cx="1909989" cy="1920885"/>
          </a:xfrm>
        </p:grpSpPr>
        <p:pic>
          <p:nvPicPr>
            <p:cNvPr id="104" name="Picture 2" descr="http://www.blueeyedcurse.com/Images/Diaphram.JPG">
              <a:extLst>
                <a:ext uri="{FF2B5EF4-FFF2-40B4-BE49-F238E27FC236}">
                  <a16:creationId xmlns:a16="http://schemas.microsoft.com/office/drawing/2014/main" id="{C81AF6EE-C9EF-45AD-B5CE-2B83BFCA59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33" r="63580"/>
            <a:stretch/>
          </p:blipFill>
          <p:spPr bwMode="auto">
            <a:xfrm>
              <a:off x="-66675" y="3730171"/>
              <a:ext cx="1053646" cy="181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http://www.blueeyedcurse.com/Images/Diaphram.JPG">
              <a:extLst>
                <a:ext uri="{FF2B5EF4-FFF2-40B4-BE49-F238E27FC236}">
                  <a16:creationId xmlns:a16="http://schemas.microsoft.com/office/drawing/2014/main" id="{CC3573C5-456D-424F-BA0A-A00B41B1E2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8" t="-5991" r="22185"/>
            <a:stretch/>
          </p:blipFill>
          <p:spPr bwMode="auto">
            <a:xfrm>
              <a:off x="928914" y="3628571"/>
              <a:ext cx="914400" cy="1918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6" name="Picture 4" descr="http://www.coherence.com/science_page/illustrations/Figure%2015_production.jpg">
            <a:extLst>
              <a:ext uri="{FF2B5EF4-FFF2-40B4-BE49-F238E27FC236}">
                <a16:creationId xmlns:a16="http://schemas.microsoft.com/office/drawing/2014/main" id="{BADDA93D-D4E7-4093-9207-8F87C5D92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64" r="39572"/>
          <a:stretch/>
        </p:blipFill>
        <p:spPr bwMode="auto">
          <a:xfrm>
            <a:off x="7438044" y="1582058"/>
            <a:ext cx="1444699" cy="16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 descr="Bildergebnis für data">
            <a:extLst>
              <a:ext uri="{FF2B5EF4-FFF2-40B4-BE49-F238E27FC236}">
                <a16:creationId xmlns:a16="http://schemas.microsoft.com/office/drawing/2014/main" id="{C2915A1A-0137-4B25-9A4A-71352FEF7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-522" r="70972" b="16442"/>
          <a:stretch/>
        </p:blipFill>
        <p:spPr bwMode="auto">
          <a:xfrm>
            <a:off x="390526" y="3520560"/>
            <a:ext cx="1145220" cy="11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4" descr="Bildergebnis für data">
            <a:extLst>
              <a:ext uri="{FF2B5EF4-FFF2-40B4-BE49-F238E27FC236}">
                <a16:creationId xmlns:a16="http://schemas.microsoft.com/office/drawing/2014/main" id="{038D8251-A552-41F5-B0F1-B7270EF88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t="-2892" r="37427" b="13676"/>
          <a:stretch/>
        </p:blipFill>
        <p:spPr bwMode="auto">
          <a:xfrm>
            <a:off x="7577484" y="3442496"/>
            <a:ext cx="1145220" cy="121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CuadroTexto 213">
            <a:extLst>
              <a:ext uri="{FF2B5EF4-FFF2-40B4-BE49-F238E27FC236}">
                <a16:creationId xmlns:a16="http://schemas.microsoft.com/office/drawing/2014/main" id="{B4144FC1-EAC1-4D8F-A7FC-72F62510330D}"/>
              </a:ext>
            </a:extLst>
          </p:cNvPr>
          <p:cNvSpPr txBox="1"/>
          <p:nvPr/>
        </p:nvSpPr>
        <p:spPr>
          <a:xfrm>
            <a:off x="493727" y="4589425"/>
            <a:ext cx="92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15" name="CuadroTexto 214">
            <a:extLst>
              <a:ext uri="{FF2B5EF4-FFF2-40B4-BE49-F238E27FC236}">
                <a16:creationId xmlns:a16="http://schemas.microsoft.com/office/drawing/2014/main" id="{A86FEAD1-3AA3-4D8C-9612-69331C8E616A}"/>
              </a:ext>
            </a:extLst>
          </p:cNvPr>
          <p:cNvSpPr txBox="1"/>
          <p:nvPr/>
        </p:nvSpPr>
        <p:spPr>
          <a:xfrm>
            <a:off x="7219620" y="4570244"/>
            <a:ext cx="189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LABELS</a:t>
            </a:r>
          </a:p>
        </p:txBody>
      </p:sp>
      <p:pic>
        <p:nvPicPr>
          <p:cNvPr id="216" name="Picture 2" descr="Bildergebnis für gears image">
            <a:extLst>
              <a:ext uri="{FF2B5EF4-FFF2-40B4-BE49-F238E27FC236}">
                <a16:creationId xmlns:a16="http://schemas.microsoft.com/office/drawing/2014/main" id="{49AB4670-CE52-4970-BCF8-366472FD2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54" y="3518575"/>
            <a:ext cx="1403658" cy="139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6" descr="Bildergebnis für database">
            <a:extLst>
              <a:ext uri="{FF2B5EF4-FFF2-40B4-BE49-F238E27FC236}">
                <a16:creationId xmlns:a16="http://schemas.microsoft.com/office/drawing/2014/main" id="{3EEECC77-723B-496B-A6C9-B5FEAAE4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469" y="5053848"/>
            <a:ext cx="1067784" cy="106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1" name="Grupo 330">
            <a:extLst>
              <a:ext uri="{FF2B5EF4-FFF2-40B4-BE49-F238E27FC236}">
                <a16:creationId xmlns:a16="http://schemas.microsoft.com/office/drawing/2014/main" id="{82C1E62B-DD00-46BB-B032-3F986EE7F505}"/>
              </a:ext>
            </a:extLst>
          </p:cNvPr>
          <p:cNvGrpSpPr/>
          <p:nvPr/>
        </p:nvGrpSpPr>
        <p:grpSpPr>
          <a:xfrm>
            <a:off x="2789944" y="1809749"/>
            <a:ext cx="3671387" cy="1411695"/>
            <a:chOff x="2933700" y="1962150"/>
            <a:chExt cx="3671387" cy="1411695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275" name="Straight Arrow Connector 6">
              <a:extLst>
                <a:ext uri="{FF2B5EF4-FFF2-40B4-BE49-F238E27FC236}">
                  <a16:creationId xmlns:a16="http://schemas.microsoft.com/office/drawing/2014/main" id="{592D917A-593F-473C-B674-BD9A67ED7239}"/>
                </a:ext>
              </a:extLst>
            </p:cNvPr>
            <p:cNvCxnSpPr/>
            <p:nvPr/>
          </p:nvCxnSpPr>
          <p:spPr>
            <a:xfrm>
              <a:off x="2933700" y="1962150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10">
              <a:extLst>
                <a:ext uri="{FF2B5EF4-FFF2-40B4-BE49-F238E27FC236}">
                  <a16:creationId xmlns:a16="http://schemas.microsoft.com/office/drawing/2014/main" id="{03134CB9-C309-431C-80EA-8AB3A3FCE306}"/>
                </a:ext>
              </a:extLst>
            </p:cNvPr>
            <p:cNvCxnSpPr/>
            <p:nvPr/>
          </p:nvCxnSpPr>
          <p:spPr>
            <a:xfrm>
              <a:off x="2933700" y="196215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18">
              <a:extLst>
                <a:ext uri="{FF2B5EF4-FFF2-40B4-BE49-F238E27FC236}">
                  <a16:creationId xmlns:a16="http://schemas.microsoft.com/office/drawing/2014/main" id="{DB9AFC9B-6A0D-4669-9FED-6C619796BA8C}"/>
                </a:ext>
              </a:extLst>
            </p:cNvPr>
            <p:cNvCxnSpPr/>
            <p:nvPr/>
          </p:nvCxnSpPr>
          <p:spPr>
            <a:xfrm>
              <a:off x="2933700" y="1962150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40">
              <a:extLst>
                <a:ext uri="{FF2B5EF4-FFF2-40B4-BE49-F238E27FC236}">
                  <a16:creationId xmlns:a16="http://schemas.microsoft.com/office/drawing/2014/main" id="{6202F086-FFC3-4C0E-AF6D-0E1B4CB6CCAB}"/>
                </a:ext>
              </a:extLst>
            </p:cNvPr>
            <p:cNvCxnSpPr/>
            <p:nvPr/>
          </p:nvCxnSpPr>
          <p:spPr>
            <a:xfrm>
              <a:off x="2933700" y="1962150"/>
              <a:ext cx="659187" cy="14116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049">
              <a:extLst>
                <a:ext uri="{FF2B5EF4-FFF2-40B4-BE49-F238E27FC236}">
                  <a16:creationId xmlns:a16="http://schemas.microsoft.com/office/drawing/2014/main" id="{E16343CB-D202-4D4E-A790-CE9C1A93BF40}"/>
                </a:ext>
              </a:extLst>
            </p:cNvPr>
            <p:cNvCxnSpPr/>
            <p:nvPr/>
          </p:nvCxnSpPr>
          <p:spPr>
            <a:xfrm flipV="1">
              <a:off x="2933700" y="196215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051">
              <a:extLst>
                <a:ext uri="{FF2B5EF4-FFF2-40B4-BE49-F238E27FC236}">
                  <a16:creationId xmlns:a16="http://schemas.microsoft.com/office/drawing/2014/main" id="{9267905E-34C1-42A6-82CB-997D1B5CF069}"/>
                </a:ext>
              </a:extLst>
            </p:cNvPr>
            <p:cNvCxnSpPr/>
            <p:nvPr/>
          </p:nvCxnSpPr>
          <p:spPr>
            <a:xfrm flipV="1">
              <a:off x="2933700" y="1962150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053">
              <a:extLst>
                <a:ext uri="{FF2B5EF4-FFF2-40B4-BE49-F238E27FC236}">
                  <a16:creationId xmlns:a16="http://schemas.microsoft.com/office/drawing/2014/main" id="{92117E32-54A1-4A5F-A8B9-C1236483041D}"/>
                </a:ext>
              </a:extLst>
            </p:cNvPr>
            <p:cNvCxnSpPr/>
            <p:nvPr/>
          </p:nvCxnSpPr>
          <p:spPr>
            <a:xfrm flipV="1">
              <a:off x="2933700" y="1962150"/>
              <a:ext cx="659187" cy="14116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055">
              <a:extLst>
                <a:ext uri="{FF2B5EF4-FFF2-40B4-BE49-F238E27FC236}">
                  <a16:creationId xmlns:a16="http://schemas.microsoft.com/office/drawing/2014/main" id="{2E3C0DBA-2C96-4549-BF8B-86CB72FF3A94}"/>
                </a:ext>
              </a:extLst>
            </p:cNvPr>
            <p:cNvCxnSpPr/>
            <p:nvPr/>
          </p:nvCxnSpPr>
          <p:spPr>
            <a:xfrm>
              <a:off x="2933700" y="2432715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057">
              <a:extLst>
                <a:ext uri="{FF2B5EF4-FFF2-40B4-BE49-F238E27FC236}">
                  <a16:creationId xmlns:a16="http://schemas.microsoft.com/office/drawing/2014/main" id="{0DF63D5E-2D99-4322-9B6F-C9E258CEDA94}"/>
                </a:ext>
              </a:extLst>
            </p:cNvPr>
            <p:cNvCxnSpPr/>
            <p:nvPr/>
          </p:nvCxnSpPr>
          <p:spPr>
            <a:xfrm>
              <a:off x="2933700" y="2432715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059">
              <a:extLst>
                <a:ext uri="{FF2B5EF4-FFF2-40B4-BE49-F238E27FC236}">
                  <a16:creationId xmlns:a16="http://schemas.microsoft.com/office/drawing/2014/main" id="{FA94F1CC-E4AC-4AA6-A81E-0D4769BF2669}"/>
                </a:ext>
              </a:extLst>
            </p:cNvPr>
            <p:cNvCxnSpPr/>
            <p:nvPr/>
          </p:nvCxnSpPr>
          <p:spPr>
            <a:xfrm>
              <a:off x="2933700" y="2432715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061">
              <a:extLst>
                <a:ext uri="{FF2B5EF4-FFF2-40B4-BE49-F238E27FC236}">
                  <a16:creationId xmlns:a16="http://schemas.microsoft.com/office/drawing/2014/main" id="{9DEAA4CF-AF48-4715-9BDE-38496DD33BA9}"/>
                </a:ext>
              </a:extLst>
            </p:cNvPr>
            <p:cNvCxnSpPr/>
            <p:nvPr/>
          </p:nvCxnSpPr>
          <p:spPr>
            <a:xfrm>
              <a:off x="2933700" y="2903280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063">
              <a:extLst>
                <a:ext uri="{FF2B5EF4-FFF2-40B4-BE49-F238E27FC236}">
                  <a16:creationId xmlns:a16="http://schemas.microsoft.com/office/drawing/2014/main" id="{46CB5CB1-ECCE-4357-B714-BCB13EB13E74}"/>
                </a:ext>
              </a:extLst>
            </p:cNvPr>
            <p:cNvCxnSpPr/>
            <p:nvPr/>
          </p:nvCxnSpPr>
          <p:spPr>
            <a:xfrm>
              <a:off x="2933700" y="290328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065">
              <a:extLst>
                <a:ext uri="{FF2B5EF4-FFF2-40B4-BE49-F238E27FC236}">
                  <a16:creationId xmlns:a16="http://schemas.microsoft.com/office/drawing/2014/main" id="{93FE6B25-A14D-48F2-A6D2-E2A04E01CEFF}"/>
                </a:ext>
              </a:extLst>
            </p:cNvPr>
            <p:cNvCxnSpPr/>
            <p:nvPr/>
          </p:nvCxnSpPr>
          <p:spPr>
            <a:xfrm flipV="1">
              <a:off x="2933700" y="2432715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067">
              <a:extLst>
                <a:ext uri="{FF2B5EF4-FFF2-40B4-BE49-F238E27FC236}">
                  <a16:creationId xmlns:a16="http://schemas.microsoft.com/office/drawing/2014/main" id="{2F11671A-26E8-42EE-9A65-B89943A6727F}"/>
                </a:ext>
              </a:extLst>
            </p:cNvPr>
            <p:cNvCxnSpPr/>
            <p:nvPr/>
          </p:nvCxnSpPr>
          <p:spPr>
            <a:xfrm flipV="1">
              <a:off x="2933700" y="290328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069">
              <a:extLst>
                <a:ext uri="{FF2B5EF4-FFF2-40B4-BE49-F238E27FC236}">
                  <a16:creationId xmlns:a16="http://schemas.microsoft.com/office/drawing/2014/main" id="{DA246D95-F0A2-4202-BD8D-7D5B55B9F353}"/>
                </a:ext>
              </a:extLst>
            </p:cNvPr>
            <p:cNvCxnSpPr/>
            <p:nvPr/>
          </p:nvCxnSpPr>
          <p:spPr>
            <a:xfrm>
              <a:off x="2933700" y="3373845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071">
              <a:extLst>
                <a:ext uri="{FF2B5EF4-FFF2-40B4-BE49-F238E27FC236}">
                  <a16:creationId xmlns:a16="http://schemas.microsoft.com/office/drawing/2014/main" id="{B1E6613E-D37C-4273-9127-21287A9457E6}"/>
                </a:ext>
              </a:extLst>
            </p:cNvPr>
            <p:cNvCxnSpPr/>
            <p:nvPr/>
          </p:nvCxnSpPr>
          <p:spPr>
            <a:xfrm flipV="1">
              <a:off x="2933700" y="2432715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136">
              <a:extLst>
                <a:ext uri="{FF2B5EF4-FFF2-40B4-BE49-F238E27FC236}">
                  <a16:creationId xmlns:a16="http://schemas.microsoft.com/office/drawing/2014/main" id="{C91C6612-1425-4DA1-A094-0C527ACA8D5C}"/>
                </a:ext>
              </a:extLst>
            </p:cNvPr>
            <p:cNvCxnSpPr/>
            <p:nvPr/>
          </p:nvCxnSpPr>
          <p:spPr>
            <a:xfrm>
              <a:off x="3935787" y="1962150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137">
              <a:extLst>
                <a:ext uri="{FF2B5EF4-FFF2-40B4-BE49-F238E27FC236}">
                  <a16:creationId xmlns:a16="http://schemas.microsoft.com/office/drawing/2014/main" id="{4D0F57B0-9537-46B5-BEB5-ACFAE1EC8262}"/>
                </a:ext>
              </a:extLst>
            </p:cNvPr>
            <p:cNvCxnSpPr/>
            <p:nvPr/>
          </p:nvCxnSpPr>
          <p:spPr>
            <a:xfrm>
              <a:off x="3935787" y="196215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138">
              <a:extLst>
                <a:ext uri="{FF2B5EF4-FFF2-40B4-BE49-F238E27FC236}">
                  <a16:creationId xmlns:a16="http://schemas.microsoft.com/office/drawing/2014/main" id="{F20EC27E-B738-4C64-B31F-A95053AF57AA}"/>
                </a:ext>
              </a:extLst>
            </p:cNvPr>
            <p:cNvCxnSpPr/>
            <p:nvPr/>
          </p:nvCxnSpPr>
          <p:spPr>
            <a:xfrm>
              <a:off x="3935787" y="1962150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139">
              <a:extLst>
                <a:ext uri="{FF2B5EF4-FFF2-40B4-BE49-F238E27FC236}">
                  <a16:creationId xmlns:a16="http://schemas.microsoft.com/office/drawing/2014/main" id="{70D83C90-CEB5-4F06-9F53-4905215D321D}"/>
                </a:ext>
              </a:extLst>
            </p:cNvPr>
            <p:cNvCxnSpPr/>
            <p:nvPr/>
          </p:nvCxnSpPr>
          <p:spPr>
            <a:xfrm>
              <a:off x="3935787" y="1962150"/>
              <a:ext cx="659187" cy="14116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140">
              <a:extLst>
                <a:ext uri="{FF2B5EF4-FFF2-40B4-BE49-F238E27FC236}">
                  <a16:creationId xmlns:a16="http://schemas.microsoft.com/office/drawing/2014/main" id="{4C9CAE71-A2C1-4752-8083-FEEF6F15B118}"/>
                </a:ext>
              </a:extLst>
            </p:cNvPr>
            <p:cNvCxnSpPr/>
            <p:nvPr/>
          </p:nvCxnSpPr>
          <p:spPr>
            <a:xfrm flipV="1">
              <a:off x="3935787" y="196215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141">
              <a:extLst>
                <a:ext uri="{FF2B5EF4-FFF2-40B4-BE49-F238E27FC236}">
                  <a16:creationId xmlns:a16="http://schemas.microsoft.com/office/drawing/2014/main" id="{A825AC60-E6B0-4D8D-B6C9-0307C34C112E}"/>
                </a:ext>
              </a:extLst>
            </p:cNvPr>
            <p:cNvCxnSpPr/>
            <p:nvPr/>
          </p:nvCxnSpPr>
          <p:spPr>
            <a:xfrm flipV="1">
              <a:off x="3935787" y="1962150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142">
              <a:extLst>
                <a:ext uri="{FF2B5EF4-FFF2-40B4-BE49-F238E27FC236}">
                  <a16:creationId xmlns:a16="http://schemas.microsoft.com/office/drawing/2014/main" id="{C9544D46-BC1F-49C4-9AC6-E953F4061E42}"/>
                </a:ext>
              </a:extLst>
            </p:cNvPr>
            <p:cNvCxnSpPr/>
            <p:nvPr/>
          </p:nvCxnSpPr>
          <p:spPr>
            <a:xfrm flipV="1">
              <a:off x="3935787" y="1962150"/>
              <a:ext cx="659187" cy="14116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143">
              <a:extLst>
                <a:ext uri="{FF2B5EF4-FFF2-40B4-BE49-F238E27FC236}">
                  <a16:creationId xmlns:a16="http://schemas.microsoft.com/office/drawing/2014/main" id="{6AD90D24-1482-4525-B741-FBA2432229C2}"/>
                </a:ext>
              </a:extLst>
            </p:cNvPr>
            <p:cNvCxnSpPr/>
            <p:nvPr/>
          </p:nvCxnSpPr>
          <p:spPr>
            <a:xfrm>
              <a:off x="3935787" y="2432715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144">
              <a:extLst>
                <a:ext uri="{FF2B5EF4-FFF2-40B4-BE49-F238E27FC236}">
                  <a16:creationId xmlns:a16="http://schemas.microsoft.com/office/drawing/2014/main" id="{62B0E4BD-7387-4E86-9F87-542AB9ACD011}"/>
                </a:ext>
              </a:extLst>
            </p:cNvPr>
            <p:cNvCxnSpPr/>
            <p:nvPr/>
          </p:nvCxnSpPr>
          <p:spPr>
            <a:xfrm>
              <a:off x="3935787" y="2432715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145">
              <a:extLst>
                <a:ext uri="{FF2B5EF4-FFF2-40B4-BE49-F238E27FC236}">
                  <a16:creationId xmlns:a16="http://schemas.microsoft.com/office/drawing/2014/main" id="{88BD1C3D-74E0-4DCC-9A9D-F29C1C23CBA9}"/>
                </a:ext>
              </a:extLst>
            </p:cNvPr>
            <p:cNvCxnSpPr/>
            <p:nvPr/>
          </p:nvCxnSpPr>
          <p:spPr>
            <a:xfrm>
              <a:off x="3935787" y="2432715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146">
              <a:extLst>
                <a:ext uri="{FF2B5EF4-FFF2-40B4-BE49-F238E27FC236}">
                  <a16:creationId xmlns:a16="http://schemas.microsoft.com/office/drawing/2014/main" id="{70FEB7B1-6712-481B-834D-260712C1035A}"/>
                </a:ext>
              </a:extLst>
            </p:cNvPr>
            <p:cNvCxnSpPr/>
            <p:nvPr/>
          </p:nvCxnSpPr>
          <p:spPr>
            <a:xfrm>
              <a:off x="3935787" y="2903280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147">
              <a:extLst>
                <a:ext uri="{FF2B5EF4-FFF2-40B4-BE49-F238E27FC236}">
                  <a16:creationId xmlns:a16="http://schemas.microsoft.com/office/drawing/2014/main" id="{6E9B86F3-4F84-46B2-BC13-4FD37BD83549}"/>
                </a:ext>
              </a:extLst>
            </p:cNvPr>
            <p:cNvCxnSpPr/>
            <p:nvPr/>
          </p:nvCxnSpPr>
          <p:spPr>
            <a:xfrm>
              <a:off x="3935787" y="290328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148">
              <a:extLst>
                <a:ext uri="{FF2B5EF4-FFF2-40B4-BE49-F238E27FC236}">
                  <a16:creationId xmlns:a16="http://schemas.microsoft.com/office/drawing/2014/main" id="{3394664C-9DD8-440A-AD5C-09DE607330AD}"/>
                </a:ext>
              </a:extLst>
            </p:cNvPr>
            <p:cNvCxnSpPr/>
            <p:nvPr/>
          </p:nvCxnSpPr>
          <p:spPr>
            <a:xfrm flipV="1">
              <a:off x="3935787" y="2432715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149">
              <a:extLst>
                <a:ext uri="{FF2B5EF4-FFF2-40B4-BE49-F238E27FC236}">
                  <a16:creationId xmlns:a16="http://schemas.microsoft.com/office/drawing/2014/main" id="{CC2D5281-3DEA-4283-93C1-79158B0ACCAB}"/>
                </a:ext>
              </a:extLst>
            </p:cNvPr>
            <p:cNvCxnSpPr/>
            <p:nvPr/>
          </p:nvCxnSpPr>
          <p:spPr>
            <a:xfrm flipV="1">
              <a:off x="3935787" y="290328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150">
              <a:extLst>
                <a:ext uri="{FF2B5EF4-FFF2-40B4-BE49-F238E27FC236}">
                  <a16:creationId xmlns:a16="http://schemas.microsoft.com/office/drawing/2014/main" id="{85971ACB-FF3B-488A-AF8C-D3896CD00A26}"/>
                </a:ext>
              </a:extLst>
            </p:cNvPr>
            <p:cNvCxnSpPr/>
            <p:nvPr/>
          </p:nvCxnSpPr>
          <p:spPr>
            <a:xfrm>
              <a:off x="3935787" y="3373845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151">
              <a:extLst>
                <a:ext uri="{FF2B5EF4-FFF2-40B4-BE49-F238E27FC236}">
                  <a16:creationId xmlns:a16="http://schemas.microsoft.com/office/drawing/2014/main" id="{34B7E0E6-CC93-45F2-9F27-8222B2DE696A}"/>
                </a:ext>
              </a:extLst>
            </p:cNvPr>
            <p:cNvCxnSpPr/>
            <p:nvPr/>
          </p:nvCxnSpPr>
          <p:spPr>
            <a:xfrm flipV="1">
              <a:off x="3935787" y="2432715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164">
              <a:extLst>
                <a:ext uri="{FF2B5EF4-FFF2-40B4-BE49-F238E27FC236}">
                  <a16:creationId xmlns:a16="http://schemas.microsoft.com/office/drawing/2014/main" id="{05521E60-5BEC-426A-9AC1-20F548BE8575}"/>
                </a:ext>
              </a:extLst>
            </p:cNvPr>
            <p:cNvCxnSpPr/>
            <p:nvPr/>
          </p:nvCxnSpPr>
          <p:spPr>
            <a:xfrm>
              <a:off x="4936661" y="1962150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165">
              <a:extLst>
                <a:ext uri="{FF2B5EF4-FFF2-40B4-BE49-F238E27FC236}">
                  <a16:creationId xmlns:a16="http://schemas.microsoft.com/office/drawing/2014/main" id="{B7B3DD1C-997C-41AB-A2E2-2C61B9786551}"/>
                </a:ext>
              </a:extLst>
            </p:cNvPr>
            <p:cNvCxnSpPr/>
            <p:nvPr/>
          </p:nvCxnSpPr>
          <p:spPr>
            <a:xfrm>
              <a:off x="4936661" y="196215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166">
              <a:extLst>
                <a:ext uri="{FF2B5EF4-FFF2-40B4-BE49-F238E27FC236}">
                  <a16:creationId xmlns:a16="http://schemas.microsoft.com/office/drawing/2014/main" id="{725D03B7-BBC8-4EC0-BCCD-08C8F15DC06E}"/>
                </a:ext>
              </a:extLst>
            </p:cNvPr>
            <p:cNvCxnSpPr/>
            <p:nvPr/>
          </p:nvCxnSpPr>
          <p:spPr>
            <a:xfrm>
              <a:off x="4936661" y="1962150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167">
              <a:extLst>
                <a:ext uri="{FF2B5EF4-FFF2-40B4-BE49-F238E27FC236}">
                  <a16:creationId xmlns:a16="http://schemas.microsoft.com/office/drawing/2014/main" id="{2AF1DCD4-2891-49D5-8680-4B3B412D9728}"/>
                </a:ext>
              </a:extLst>
            </p:cNvPr>
            <p:cNvCxnSpPr/>
            <p:nvPr/>
          </p:nvCxnSpPr>
          <p:spPr>
            <a:xfrm>
              <a:off x="4936661" y="1962150"/>
              <a:ext cx="659187" cy="14116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168">
              <a:extLst>
                <a:ext uri="{FF2B5EF4-FFF2-40B4-BE49-F238E27FC236}">
                  <a16:creationId xmlns:a16="http://schemas.microsoft.com/office/drawing/2014/main" id="{E6A056A1-BCF4-4A97-8C20-386829D49414}"/>
                </a:ext>
              </a:extLst>
            </p:cNvPr>
            <p:cNvCxnSpPr/>
            <p:nvPr/>
          </p:nvCxnSpPr>
          <p:spPr>
            <a:xfrm flipV="1">
              <a:off x="4936661" y="196215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169">
              <a:extLst>
                <a:ext uri="{FF2B5EF4-FFF2-40B4-BE49-F238E27FC236}">
                  <a16:creationId xmlns:a16="http://schemas.microsoft.com/office/drawing/2014/main" id="{CAD42AC0-2A9C-4A22-B9D4-E0F8B212A838}"/>
                </a:ext>
              </a:extLst>
            </p:cNvPr>
            <p:cNvCxnSpPr/>
            <p:nvPr/>
          </p:nvCxnSpPr>
          <p:spPr>
            <a:xfrm flipV="1">
              <a:off x="4936661" y="1962150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170">
              <a:extLst>
                <a:ext uri="{FF2B5EF4-FFF2-40B4-BE49-F238E27FC236}">
                  <a16:creationId xmlns:a16="http://schemas.microsoft.com/office/drawing/2014/main" id="{41D676EB-C348-457C-865D-674BCBC92C56}"/>
                </a:ext>
              </a:extLst>
            </p:cNvPr>
            <p:cNvCxnSpPr/>
            <p:nvPr/>
          </p:nvCxnSpPr>
          <p:spPr>
            <a:xfrm flipV="1">
              <a:off x="4936661" y="1962150"/>
              <a:ext cx="659187" cy="14116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171">
              <a:extLst>
                <a:ext uri="{FF2B5EF4-FFF2-40B4-BE49-F238E27FC236}">
                  <a16:creationId xmlns:a16="http://schemas.microsoft.com/office/drawing/2014/main" id="{FC42E334-65A4-4752-99C4-CBEF428872F1}"/>
                </a:ext>
              </a:extLst>
            </p:cNvPr>
            <p:cNvCxnSpPr/>
            <p:nvPr/>
          </p:nvCxnSpPr>
          <p:spPr>
            <a:xfrm>
              <a:off x="4936661" y="2432715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172">
              <a:extLst>
                <a:ext uri="{FF2B5EF4-FFF2-40B4-BE49-F238E27FC236}">
                  <a16:creationId xmlns:a16="http://schemas.microsoft.com/office/drawing/2014/main" id="{3229FBCF-4D21-4DDF-9FA7-8A7D283A16EE}"/>
                </a:ext>
              </a:extLst>
            </p:cNvPr>
            <p:cNvCxnSpPr/>
            <p:nvPr/>
          </p:nvCxnSpPr>
          <p:spPr>
            <a:xfrm>
              <a:off x="4936661" y="2432715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173">
              <a:extLst>
                <a:ext uri="{FF2B5EF4-FFF2-40B4-BE49-F238E27FC236}">
                  <a16:creationId xmlns:a16="http://schemas.microsoft.com/office/drawing/2014/main" id="{7B058295-7A6B-4914-992A-6F874B90320F}"/>
                </a:ext>
              </a:extLst>
            </p:cNvPr>
            <p:cNvCxnSpPr/>
            <p:nvPr/>
          </p:nvCxnSpPr>
          <p:spPr>
            <a:xfrm>
              <a:off x="4936661" y="2432715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174">
              <a:extLst>
                <a:ext uri="{FF2B5EF4-FFF2-40B4-BE49-F238E27FC236}">
                  <a16:creationId xmlns:a16="http://schemas.microsoft.com/office/drawing/2014/main" id="{C294C55B-5294-4B1F-AAE9-6EA2AFA7F719}"/>
                </a:ext>
              </a:extLst>
            </p:cNvPr>
            <p:cNvCxnSpPr/>
            <p:nvPr/>
          </p:nvCxnSpPr>
          <p:spPr>
            <a:xfrm>
              <a:off x="4936661" y="2903280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5">
              <a:extLst>
                <a:ext uri="{FF2B5EF4-FFF2-40B4-BE49-F238E27FC236}">
                  <a16:creationId xmlns:a16="http://schemas.microsoft.com/office/drawing/2014/main" id="{1F6B37CF-639D-4432-AB6F-85A6F503FEAC}"/>
                </a:ext>
              </a:extLst>
            </p:cNvPr>
            <p:cNvCxnSpPr/>
            <p:nvPr/>
          </p:nvCxnSpPr>
          <p:spPr>
            <a:xfrm>
              <a:off x="4936661" y="290328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176">
              <a:extLst>
                <a:ext uri="{FF2B5EF4-FFF2-40B4-BE49-F238E27FC236}">
                  <a16:creationId xmlns:a16="http://schemas.microsoft.com/office/drawing/2014/main" id="{899FEF97-2990-4CD4-B303-B81F70942E15}"/>
                </a:ext>
              </a:extLst>
            </p:cNvPr>
            <p:cNvCxnSpPr/>
            <p:nvPr/>
          </p:nvCxnSpPr>
          <p:spPr>
            <a:xfrm flipV="1">
              <a:off x="4936661" y="2432715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177">
              <a:extLst>
                <a:ext uri="{FF2B5EF4-FFF2-40B4-BE49-F238E27FC236}">
                  <a16:creationId xmlns:a16="http://schemas.microsoft.com/office/drawing/2014/main" id="{A3E416E9-B2E8-406A-8C06-D47E31381E46}"/>
                </a:ext>
              </a:extLst>
            </p:cNvPr>
            <p:cNvCxnSpPr/>
            <p:nvPr/>
          </p:nvCxnSpPr>
          <p:spPr>
            <a:xfrm flipV="1">
              <a:off x="4936661" y="290328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178">
              <a:extLst>
                <a:ext uri="{FF2B5EF4-FFF2-40B4-BE49-F238E27FC236}">
                  <a16:creationId xmlns:a16="http://schemas.microsoft.com/office/drawing/2014/main" id="{9A2EF984-B2D5-410F-803B-AF9851746BB0}"/>
                </a:ext>
              </a:extLst>
            </p:cNvPr>
            <p:cNvCxnSpPr/>
            <p:nvPr/>
          </p:nvCxnSpPr>
          <p:spPr>
            <a:xfrm>
              <a:off x="4936661" y="3373845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179">
              <a:extLst>
                <a:ext uri="{FF2B5EF4-FFF2-40B4-BE49-F238E27FC236}">
                  <a16:creationId xmlns:a16="http://schemas.microsoft.com/office/drawing/2014/main" id="{862CA7E1-87FC-4313-90BC-13584178CA13}"/>
                </a:ext>
              </a:extLst>
            </p:cNvPr>
            <p:cNvCxnSpPr/>
            <p:nvPr/>
          </p:nvCxnSpPr>
          <p:spPr>
            <a:xfrm flipV="1">
              <a:off x="4936661" y="2432715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214">
              <a:extLst>
                <a:ext uri="{FF2B5EF4-FFF2-40B4-BE49-F238E27FC236}">
                  <a16:creationId xmlns:a16="http://schemas.microsoft.com/office/drawing/2014/main" id="{47B25451-7B90-4E71-BCB8-0E25244A9A36}"/>
                </a:ext>
              </a:extLst>
            </p:cNvPr>
            <p:cNvCxnSpPr/>
            <p:nvPr/>
          </p:nvCxnSpPr>
          <p:spPr>
            <a:xfrm>
              <a:off x="5945900" y="196215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215">
              <a:extLst>
                <a:ext uri="{FF2B5EF4-FFF2-40B4-BE49-F238E27FC236}">
                  <a16:creationId xmlns:a16="http://schemas.microsoft.com/office/drawing/2014/main" id="{92C177F9-8304-430B-B8A6-E1704A281DD9}"/>
                </a:ext>
              </a:extLst>
            </p:cNvPr>
            <p:cNvCxnSpPr/>
            <p:nvPr/>
          </p:nvCxnSpPr>
          <p:spPr>
            <a:xfrm>
              <a:off x="5945900" y="1962150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216">
              <a:extLst>
                <a:ext uri="{FF2B5EF4-FFF2-40B4-BE49-F238E27FC236}">
                  <a16:creationId xmlns:a16="http://schemas.microsoft.com/office/drawing/2014/main" id="{0348712F-F886-42C1-BD45-54189C26EA68}"/>
                </a:ext>
              </a:extLst>
            </p:cNvPr>
            <p:cNvCxnSpPr/>
            <p:nvPr/>
          </p:nvCxnSpPr>
          <p:spPr>
            <a:xfrm>
              <a:off x="5945900" y="2432715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217">
              <a:extLst>
                <a:ext uri="{FF2B5EF4-FFF2-40B4-BE49-F238E27FC236}">
                  <a16:creationId xmlns:a16="http://schemas.microsoft.com/office/drawing/2014/main" id="{0517EA6B-9830-4D70-A30E-1082D73A17D6}"/>
                </a:ext>
              </a:extLst>
            </p:cNvPr>
            <p:cNvCxnSpPr/>
            <p:nvPr/>
          </p:nvCxnSpPr>
          <p:spPr>
            <a:xfrm>
              <a:off x="5945900" y="2432715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218">
              <a:extLst>
                <a:ext uri="{FF2B5EF4-FFF2-40B4-BE49-F238E27FC236}">
                  <a16:creationId xmlns:a16="http://schemas.microsoft.com/office/drawing/2014/main" id="{0639C977-4B7B-4B7C-AF2D-A7515B157F08}"/>
                </a:ext>
              </a:extLst>
            </p:cNvPr>
            <p:cNvCxnSpPr/>
            <p:nvPr/>
          </p:nvCxnSpPr>
          <p:spPr>
            <a:xfrm>
              <a:off x="5945900" y="2903280"/>
              <a:ext cx="65918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219">
              <a:extLst>
                <a:ext uri="{FF2B5EF4-FFF2-40B4-BE49-F238E27FC236}">
                  <a16:creationId xmlns:a16="http://schemas.microsoft.com/office/drawing/2014/main" id="{301588C0-D16C-4891-88B8-3823E250A029}"/>
                </a:ext>
              </a:extLst>
            </p:cNvPr>
            <p:cNvCxnSpPr/>
            <p:nvPr/>
          </p:nvCxnSpPr>
          <p:spPr>
            <a:xfrm flipV="1">
              <a:off x="5945900" y="2432715"/>
              <a:ext cx="659187" cy="9411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220">
              <a:extLst>
                <a:ext uri="{FF2B5EF4-FFF2-40B4-BE49-F238E27FC236}">
                  <a16:creationId xmlns:a16="http://schemas.microsoft.com/office/drawing/2014/main" id="{2F42C997-323C-48CF-9932-47518C7DD2F8}"/>
                </a:ext>
              </a:extLst>
            </p:cNvPr>
            <p:cNvCxnSpPr/>
            <p:nvPr/>
          </p:nvCxnSpPr>
          <p:spPr>
            <a:xfrm flipV="1">
              <a:off x="5945900" y="2903280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221">
              <a:extLst>
                <a:ext uri="{FF2B5EF4-FFF2-40B4-BE49-F238E27FC236}">
                  <a16:creationId xmlns:a16="http://schemas.microsoft.com/office/drawing/2014/main" id="{C910264B-0CA7-49D0-925A-90F240233467}"/>
                </a:ext>
              </a:extLst>
            </p:cNvPr>
            <p:cNvCxnSpPr/>
            <p:nvPr/>
          </p:nvCxnSpPr>
          <p:spPr>
            <a:xfrm flipV="1">
              <a:off x="5945900" y="2432715"/>
              <a:ext cx="659187" cy="4705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8" name="Gráfico 167">
            <a:extLst>
              <a:ext uri="{FF2B5EF4-FFF2-40B4-BE49-F238E27FC236}">
                <a16:creationId xmlns:a16="http://schemas.microsoft.com/office/drawing/2014/main" id="{01D9E70F-5B1F-4239-9F87-E96457C3B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976451" y="1063023"/>
            <a:ext cx="3191098" cy="4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4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time!</a:t>
            </a:r>
          </a:p>
        </p:txBody>
      </p:sp>
      <p:pic>
        <p:nvPicPr>
          <p:cNvPr id="107" name="Picture 2" descr="https://upload.wikimedia.org/wikipedia/commons/thumb/f/ff/Gradient_descent.svg/350px-Gradient_descent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61" y="3194713"/>
            <a:ext cx="2872835" cy="307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EE6AE3E-4F91-4F86-9ACF-E14A681B00E2}"/>
              </a:ext>
            </a:extLst>
          </p:cNvPr>
          <p:cNvGrpSpPr/>
          <p:nvPr/>
        </p:nvGrpSpPr>
        <p:grpSpPr>
          <a:xfrm>
            <a:off x="1854200" y="1638300"/>
            <a:ext cx="4933022" cy="1754595"/>
            <a:chOff x="1854200" y="1638300"/>
            <a:chExt cx="4933022" cy="1754595"/>
          </a:xfrm>
        </p:grpSpPr>
        <p:sp>
          <p:nvSpPr>
            <p:cNvPr id="4" name="Oval 3"/>
            <p:cNvSpPr/>
            <p:nvPr/>
          </p:nvSpPr>
          <p:spPr>
            <a:xfrm>
              <a:off x="2438400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438400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438400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438400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438400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438400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440487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3440487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>
              <a:stCxn id="4" idx="6"/>
              <a:endCxn id="69" idx="2"/>
            </p:cNvCxnSpPr>
            <p:nvPr/>
          </p:nvCxnSpPr>
          <p:spPr>
            <a:xfrm>
              <a:off x="2781300" y="180975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6"/>
              <a:endCxn id="71" idx="2"/>
            </p:cNvCxnSpPr>
            <p:nvPr/>
          </p:nvCxnSpPr>
          <p:spPr>
            <a:xfrm>
              <a:off x="2781300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" idx="6"/>
              <a:endCxn id="73" idx="2"/>
            </p:cNvCxnSpPr>
            <p:nvPr/>
          </p:nvCxnSpPr>
          <p:spPr>
            <a:xfrm>
              <a:off x="2781300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" idx="6"/>
              <a:endCxn id="74" idx="2"/>
            </p:cNvCxnSpPr>
            <p:nvPr/>
          </p:nvCxnSpPr>
          <p:spPr>
            <a:xfrm>
              <a:off x="2781300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Arrow Connector 2049"/>
            <p:cNvCxnSpPr>
              <a:stCxn id="56" idx="6"/>
              <a:endCxn id="69" idx="2"/>
            </p:cNvCxnSpPr>
            <p:nvPr/>
          </p:nvCxnSpPr>
          <p:spPr>
            <a:xfrm flipV="1">
              <a:off x="2781300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Straight Arrow Connector 2051"/>
            <p:cNvCxnSpPr>
              <a:stCxn id="61" idx="6"/>
              <a:endCxn id="69" idx="2"/>
            </p:cNvCxnSpPr>
            <p:nvPr/>
          </p:nvCxnSpPr>
          <p:spPr>
            <a:xfrm flipV="1">
              <a:off x="2781300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Straight Arrow Connector 2053"/>
            <p:cNvCxnSpPr>
              <a:stCxn id="64" idx="6"/>
              <a:endCxn id="69" idx="2"/>
            </p:cNvCxnSpPr>
            <p:nvPr/>
          </p:nvCxnSpPr>
          <p:spPr>
            <a:xfrm flipV="1">
              <a:off x="2781300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Straight Arrow Connector 2055"/>
            <p:cNvCxnSpPr>
              <a:stCxn id="56" idx="6"/>
              <a:endCxn id="71" idx="2"/>
            </p:cNvCxnSpPr>
            <p:nvPr/>
          </p:nvCxnSpPr>
          <p:spPr>
            <a:xfrm>
              <a:off x="2781300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Straight Arrow Connector 2057"/>
            <p:cNvCxnSpPr>
              <a:stCxn id="56" idx="6"/>
              <a:endCxn id="73" idx="2"/>
            </p:cNvCxnSpPr>
            <p:nvPr/>
          </p:nvCxnSpPr>
          <p:spPr>
            <a:xfrm>
              <a:off x="27813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Arrow Connector 2059"/>
            <p:cNvCxnSpPr>
              <a:stCxn id="56" idx="6"/>
              <a:endCxn id="74" idx="2"/>
            </p:cNvCxnSpPr>
            <p:nvPr/>
          </p:nvCxnSpPr>
          <p:spPr>
            <a:xfrm>
              <a:off x="2781300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Straight Arrow Connector 2061"/>
            <p:cNvCxnSpPr>
              <a:stCxn id="61" idx="6"/>
              <a:endCxn id="73" idx="2"/>
            </p:cNvCxnSpPr>
            <p:nvPr/>
          </p:nvCxnSpPr>
          <p:spPr>
            <a:xfrm>
              <a:off x="2781300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Straight Arrow Connector 2063"/>
            <p:cNvCxnSpPr>
              <a:stCxn id="61" idx="6"/>
              <a:endCxn id="74" idx="2"/>
            </p:cNvCxnSpPr>
            <p:nvPr/>
          </p:nvCxnSpPr>
          <p:spPr>
            <a:xfrm>
              <a:off x="2781300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Straight Arrow Connector 2065"/>
            <p:cNvCxnSpPr>
              <a:stCxn id="64" idx="6"/>
              <a:endCxn id="71" idx="2"/>
            </p:cNvCxnSpPr>
            <p:nvPr/>
          </p:nvCxnSpPr>
          <p:spPr>
            <a:xfrm flipV="1">
              <a:off x="2781300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8" name="Straight Arrow Connector 2067"/>
            <p:cNvCxnSpPr>
              <a:stCxn id="64" idx="6"/>
              <a:endCxn id="73" idx="2"/>
            </p:cNvCxnSpPr>
            <p:nvPr/>
          </p:nvCxnSpPr>
          <p:spPr>
            <a:xfrm flipV="1">
              <a:off x="2781300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0" name="Straight Arrow Connector 2069"/>
            <p:cNvCxnSpPr>
              <a:stCxn id="64" idx="6"/>
              <a:endCxn id="74" idx="2"/>
            </p:cNvCxnSpPr>
            <p:nvPr/>
          </p:nvCxnSpPr>
          <p:spPr>
            <a:xfrm>
              <a:off x="2781300" y="322144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Straight Arrow Connector 2071"/>
            <p:cNvCxnSpPr>
              <a:stCxn id="61" idx="6"/>
              <a:endCxn id="71" idx="2"/>
            </p:cNvCxnSpPr>
            <p:nvPr/>
          </p:nvCxnSpPr>
          <p:spPr>
            <a:xfrm flipV="1">
              <a:off x="27813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/>
            <p:nvPr/>
          </p:nvSpPr>
          <p:spPr>
            <a:xfrm>
              <a:off x="3440487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3440487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3440487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3440487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4442574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4442574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4442574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4442574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4442574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4442574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Arrow Connector 136"/>
            <p:cNvCxnSpPr>
              <a:stCxn id="125" idx="6"/>
              <a:endCxn id="131" idx="2"/>
            </p:cNvCxnSpPr>
            <p:nvPr/>
          </p:nvCxnSpPr>
          <p:spPr>
            <a:xfrm>
              <a:off x="3783387" y="180975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25" idx="6"/>
              <a:endCxn id="133" idx="2"/>
            </p:cNvCxnSpPr>
            <p:nvPr/>
          </p:nvCxnSpPr>
          <p:spPr>
            <a:xfrm>
              <a:off x="3783387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25" idx="6"/>
              <a:endCxn id="135" idx="2"/>
            </p:cNvCxnSpPr>
            <p:nvPr/>
          </p:nvCxnSpPr>
          <p:spPr>
            <a:xfrm>
              <a:off x="3783387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25" idx="6"/>
              <a:endCxn id="136" idx="2"/>
            </p:cNvCxnSpPr>
            <p:nvPr/>
          </p:nvCxnSpPr>
          <p:spPr>
            <a:xfrm>
              <a:off x="3783387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27" idx="6"/>
              <a:endCxn id="131" idx="2"/>
            </p:cNvCxnSpPr>
            <p:nvPr/>
          </p:nvCxnSpPr>
          <p:spPr>
            <a:xfrm flipV="1">
              <a:off x="3783387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29" idx="6"/>
              <a:endCxn id="131" idx="2"/>
            </p:cNvCxnSpPr>
            <p:nvPr/>
          </p:nvCxnSpPr>
          <p:spPr>
            <a:xfrm flipV="1">
              <a:off x="3783387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0" idx="6"/>
              <a:endCxn id="131" idx="2"/>
            </p:cNvCxnSpPr>
            <p:nvPr/>
          </p:nvCxnSpPr>
          <p:spPr>
            <a:xfrm flipV="1">
              <a:off x="3783387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27" idx="6"/>
              <a:endCxn id="133" idx="2"/>
            </p:cNvCxnSpPr>
            <p:nvPr/>
          </p:nvCxnSpPr>
          <p:spPr>
            <a:xfrm>
              <a:off x="3783387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27" idx="6"/>
              <a:endCxn id="135" idx="2"/>
            </p:cNvCxnSpPr>
            <p:nvPr/>
          </p:nvCxnSpPr>
          <p:spPr>
            <a:xfrm>
              <a:off x="3783387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27" idx="6"/>
              <a:endCxn id="136" idx="2"/>
            </p:cNvCxnSpPr>
            <p:nvPr/>
          </p:nvCxnSpPr>
          <p:spPr>
            <a:xfrm>
              <a:off x="3783387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29" idx="6"/>
              <a:endCxn id="135" idx="2"/>
            </p:cNvCxnSpPr>
            <p:nvPr/>
          </p:nvCxnSpPr>
          <p:spPr>
            <a:xfrm>
              <a:off x="3783387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29" idx="6"/>
              <a:endCxn id="136" idx="2"/>
            </p:cNvCxnSpPr>
            <p:nvPr/>
          </p:nvCxnSpPr>
          <p:spPr>
            <a:xfrm>
              <a:off x="3783387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30" idx="6"/>
              <a:endCxn id="133" idx="2"/>
            </p:cNvCxnSpPr>
            <p:nvPr/>
          </p:nvCxnSpPr>
          <p:spPr>
            <a:xfrm flipV="1">
              <a:off x="3783387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30" idx="6"/>
              <a:endCxn id="135" idx="2"/>
            </p:cNvCxnSpPr>
            <p:nvPr/>
          </p:nvCxnSpPr>
          <p:spPr>
            <a:xfrm flipV="1">
              <a:off x="3783387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30" idx="6"/>
              <a:endCxn id="136" idx="2"/>
            </p:cNvCxnSpPr>
            <p:nvPr/>
          </p:nvCxnSpPr>
          <p:spPr>
            <a:xfrm>
              <a:off x="3783387" y="322144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29" idx="6"/>
              <a:endCxn id="133" idx="2"/>
            </p:cNvCxnSpPr>
            <p:nvPr/>
          </p:nvCxnSpPr>
          <p:spPr>
            <a:xfrm flipV="1">
              <a:off x="3783387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4441361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441361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4441361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4441361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4441361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4441361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5443448" y="163830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5443448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5443448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5443448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5443448" y="2579430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5443448" y="304999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/>
            <p:cNvCxnSpPr>
              <a:stCxn id="153" idx="6"/>
              <a:endCxn id="159" idx="2"/>
            </p:cNvCxnSpPr>
            <p:nvPr/>
          </p:nvCxnSpPr>
          <p:spPr>
            <a:xfrm>
              <a:off x="4784261" y="180975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53" idx="6"/>
              <a:endCxn id="161" idx="2"/>
            </p:cNvCxnSpPr>
            <p:nvPr/>
          </p:nvCxnSpPr>
          <p:spPr>
            <a:xfrm>
              <a:off x="4784261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53" idx="6"/>
              <a:endCxn id="163" idx="2"/>
            </p:cNvCxnSpPr>
            <p:nvPr/>
          </p:nvCxnSpPr>
          <p:spPr>
            <a:xfrm>
              <a:off x="4784261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53" idx="6"/>
              <a:endCxn id="164" idx="2"/>
            </p:cNvCxnSpPr>
            <p:nvPr/>
          </p:nvCxnSpPr>
          <p:spPr>
            <a:xfrm>
              <a:off x="4784261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55" idx="6"/>
              <a:endCxn id="159" idx="2"/>
            </p:cNvCxnSpPr>
            <p:nvPr/>
          </p:nvCxnSpPr>
          <p:spPr>
            <a:xfrm flipV="1">
              <a:off x="4784261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57" idx="6"/>
              <a:endCxn id="159" idx="2"/>
            </p:cNvCxnSpPr>
            <p:nvPr/>
          </p:nvCxnSpPr>
          <p:spPr>
            <a:xfrm flipV="1">
              <a:off x="4784261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58" idx="6"/>
              <a:endCxn id="159" idx="2"/>
            </p:cNvCxnSpPr>
            <p:nvPr/>
          </p:nvCxnSpPr>
          <p:spPr>
            <a:xfrm flipV="1">
              <a:off x="4784261" y="1809750"/>
              <a:ext cx="659187" cy="1411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155" idx="6"/>
              <a:endCxn id="161" idx="2"/>
            </p:cNvCxnSpPr>
            <p:nvPr/>
          </p:nvCxnSpPr>
          <p:spPr>
            <a:xfrm>
              <a:off x="4784261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55" idx="6"/>
              <a:endCxn id="163" idx="2"/>
            </p:cNvCxnSpPr>
            <p:nvPr/>
          </p:nvCxnSpPr>
          <p:spPr>
            <a:xfrm>
              <a:off x="4784261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55" idx="6"/>
              <a:endCxn id="164" idx="2"/>
            </p:cNvCxnSpPr>
            <p:nvPr/>
          </p:nvCxnSpPr>
          <p:spPr>
            <a:xfrm>
              <a:off x="4784261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57" idx="6"/>
              <a:endCxn id="163" idx="2"/>
            </p:cNvCxnSpPr>
            <p:nvPr/>
          </p:nvCxnSpPr>
          <p:spPr>
            <a:xfrm>
              <a:off x="4784261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7" idx="6"/>
              <a:endCxn id="164" idx="2"/>
            </p:cNvCxnSpPr>
            <p:nvPr/>
          </p:nvCxnSpPr>
          <p:spPr>
            <a:xfrm>
              <a:off x="4784261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8" idx="6"/>
              <a:endCxn id="161" idx="2"/>
            </p:cNvCxnSpPr>
            <p:nvPr/>
          </p:nvCxnSpPr>
          <p:spPr>
            <a:xfrm flipV="1">
              <a:off x="4784261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8" idx="6"/>
              <a:endCxn id="163" idx="2"/>
            </p:cNvCxnSpPr>
            <p:nvPr/>
          </p:nvCxnSpPr>
          <p:spPr>
            <a:xfrm flipV="1">
              <a:off x="4784261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58" idx="6"/>
              <a:endCxn id="164" idx="2"/>
            </p:cNvCxnSpPr>
            <p:nvPr/>
          </p:nvCxnSpPr>
          <p:spPr>
            <a:xfrm>
              <a:off x="4784261" y="322144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57" idx="6"/>
              <a:endCxn id="161" idx="2"/>
            </p:cNvCxnSpPr>
            <p:nvPr/>
          </p:nvCxnSpPr>
          <p:spPr>
            <a:xfrm flipV="1">
              <a:off x="4784261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/>
            <p:cNvSpPr/>
            <p:nvPr/>
          </p:nvSpPr>
          <p:spPr>
            <a:xfrm>
              <a:off x="6444322" y="210886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442235" y="258141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6444322" y="2581415"/>
              <a:ext cx="342900" cy="3429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/>
            <p:cNvCxnSpPr/>
            <p:nvPr/>
          </p:nvCxnSpPr>
          <p:spPr>
            <a:xfrm>
              <a:off x="5793500" y="180975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5793500" y="1809750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5793500" y="2280315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57935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5793500" y="2750880"/>
              <a:ext cx="659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5793500" y="2280315"/>
              <a:ext cx="659187" cy="94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V="1">
              <a:off x="5793500" y="2750880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5793500" y="2280315"/>
              <a:ext cx="659187" cy="470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ight Arrow 2"/>
            <p:cNvSpPr/>
            <p:nvPr/>
          </p:nvSpPr>
          <p:spPr>
            <a:xfrm>
              <a:off x="1854200" y="2280315"/>
              <a:ext cx="444500" cy="4168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Right Arrow 101"/>
          <p:cNvSpPr/>
          <p:nvPr/>
        </p:nvSpPr>
        <p:spPr>
          <a:xfrm>
            <a:off x="6981030" y="2280315"/>
            <a:ext cx="444500" cy="416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-57002" y="1528308"/>
            <a:ext cx="1909989" cy="1920885"/>
            <a:chOff x="-66675" y="3628571"/>
            <a:chExt cx="1909989" cy="1920885"/>
          </a:xfrm>
        </p:grpSpPr>
        <p:pic>
          <p:nvPicPr>
            <p:cNvPr id="106" name="Picture 2" descr="http://www.blueeyedcurse.com/Images/Diaphram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33" r="63580"/>
            <a:stretch/>
          </p:blipFill>
          <p:spPr bwMode="auto">
            <a:xfrm>
              <a:off x="-66675" y="3730171"/>
              <a:ext cx="1053646" cy="181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http://www.blueeyedcurse.com/Images/Diaphram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8" t="-5991" r="22185"/>
            <a:stretch/>
          </p:blipFill>
          <p:spPr bwMode="auto">
            <a:xfrm>
              <a:off x="928914" y="3628571"/>
              <a:ext cx="914400" cy="1918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9" name="Picture 4" descr="http://www.coherence.com/science_page/illustrations/Figure%2015_productio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64" r="39572"/>
          <a:stretch/>
        </p:blipFill>
        <p:spPr bwMode="auto">
          <a:xfrm>
            <a:off x="7438044" y="1582058"/>
            <a:ext cx="1444699" cy="16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Gráfico 109">
            <a:extLst>
              <a:ext uri="{FF2B5EF4-FFF2-40B4-BE49-F238E27FC236}">
                <a16:creationId xmlns:a16="http://schemas.microsoft.com/office/drawing/2014/main" id="{12B1BCEA-4351-4CFA-84DE-0EF3CC513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76451" y="1063023"/>
            <a:ext cx="3191098" cy="4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7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/>
        </p:nvGrpSpPr>
        <p:grpSpPr>
          <a:xfrm>
            <a:off x="-57002" y="1528308"/>
            <a:ext cx="1909989" cy="1920885"/>
            <a:chOff x="-66675" y="3628571"/>
            <a:chExt cx="1909989" cy="1920885"/>
          </a:xfrm>
        </p:grpSpPr>
        <p:pic>
          <p:nvPicPr>
            <p:cNvPr id="114" name="Picture 2" descr="http://www.blueeyedcurse.com/Images/Diaphram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33" r="63580"/>
            <a:stretch/>
          </p:blipFill>
          <p:spPr bwMode="auto">
            <a:xfrm>
              <a:off x="-66675" y="3730171"/>
              <a:ext cx="1053646" cy="181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http://www.blueeyedcurse.com/Images/Diaphram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62" l="1883" r="98954">
                          <a14:foregroundMark x1="63808" y1="25084" x2="63808" y2="57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8" t="-5991" r="22185"/>
            <a:stretch/>
          </p:blipFill>
          <p:spPr bwMode="auto">
            <a:xfrm>
              <a:off x="928914" y="3628571"/>
              <a:ext cx="914400" cy="1918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6" name="Picture 4" descr="http://www.coherence.com/science_page/illustrations/Figure%2015_produc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64" r="39572"/>
          <a:stretch/>
        </p:blipFill>
        <p:spPr bwMode="auto">
          <a:xfrm>
            <a:off x="7438044" y="1582058"/>
            <a:ext cx="1444699" cy="16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time!</a:t>
            </a:r>
          </a:p>
        </p:txBody>
      </p:sp>
      <p:sp>
        <p:nvSpPr>
          <p:cNvPr id="4" name="Oval 3"/>
          <p:cNvSpPr/>
          <p:nvPr/>
        </p:nvSpPr>
        <p:spPr>
          <a:xfrm>
            <a:off x="2438400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438400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438400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438400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38400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438400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440487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440487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6"/>
            <a:endCxn id="69" idx="2"/>
          </p:cNvCxnSpPr>
          <p:nvPr/>
        </p:nvCxnSpPr>
        <p:spPr>
          <a:xfrm>
            <a:off x="2781300" y="180975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6"/>
            <a:endCxn id="71" idx="2"/>
          </p:cNvCxnSpPr>
          <p:nvPr/>
        </p:nvCxnSpPr>
        <p:spPr>
          <a:xfrm>
            <a:off x="2781300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6"/>
            <a:endCxn id="73" idx="2"/>
          </p:cNvCxnSpPr>
          <p:nvPr/>
        </p:nvCxnSpPr>
        <p:spPr>
          <a:xfrm>
            <a:off x="2781300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6"/>
            <a:endCxn id="74" idx="2"/>
          </p:cNvCxnSpPr>
          <p:nvPr/>
        </p:nvCxnSpPr>
        <p:spPr>
          <a:xfrm>
            <a:off x="2781300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Arrow Connector 2049"/>
          <p:cNvCxnSpPr>
            <a:stCxn id="56" idx="6"/>
            <a:endCxn id="69" idx="2"/>
          </p:cNvCxnSpPr>
          <p:nvPr/>
        </p:nvCxnSpPr>
        <p:spPr>
          <a:xfrm flipV="1">
            <a:off x="2781300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>
            <a:stCxn id="61" idx="6"/>
            <a:endCxn id="69" idx="2"/>
          </p:cNvCxnSpPr>
          <p:nvPr/>
        </p:nvCxnSpPr>
        <p:spPr>
          <a:xfrm flipV="1">
            <a:off x="2781300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>
            <a:stCxn id="64" idx="6"/>
            <a:endCxn id="69" idx="2"/>
          </p:cNvCxnSpPr>
          <p:nvPr/>
        </p:nvCxnSpPr>
        <p:spPr>
          <a:xfrm flipV="1">
            <a:off x="2781300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/>
          <p:cNvCxnSpPr>
            <a:stCxn id="56" idx="6"/>
            <a:endCxn id="71" idx="2"/>
          </p:cNvCxnSpPr>
          <p:nvPr/>
        </p:nvCxnSpPr>
        <p:spPr>
          <a:xfrm>
            <a:off x="2781300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Arrow Connector 2057"/>
          <p:cNvCxnSpPr>
            <a:stCxn id="56" idx="6"/>
            <a:endCxn id="73" idx="2"/>
          </p:cNvCxnSpPr>
          <p:nvPr/>
        </p:nvCxnSpPr>
        <p:spPr>
          <a:xfrm>
            <a:off x="27813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Arrow Connector 2059"/>
          <p:cNvCxnSpPr>
            <a:stCxn id="56" idx="6"/>
            <a:endCxn id="74" idx="2"/>
          </p:cNvCxnSpPr>
          <p:nvPr/>
        </p:nvCxnSpPr>
        <p:spPr>
          <a:xfrm>
            <a:off x="2781300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Straight Arrow Connector 2061"/>
          <p:cNvCxnSpPr>
            <a:stCxn id="61" idx="6"/>
            <a:endCxn id="73" idx="2"/>
          </p:cNvCxnSpPr>
          <p:nvPr/>
        </p:nvCxnSpPr>
        <p:spPr>
          <a:xfrm>
            <a:off x="2781300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/>
          <p:cNvCxnSpPr>
            <a:stCxn id="61" idx="6"/>
            <a:endCxn id="74" idx="2"/>
          </p:cNvCxnSpPr>
          <p:nvPr/>
        </p:nvCxnSpPr>
        <p:spPr>
          <a:xfrm>
            <a:off x="2781300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/>
          <p:cNvCxnSpPr>
            <a:stCxn id="64" idx="6"/>
            <a:endCxn id="71" idx="2"/>
          </p:cNvCxnSpPr>
          <p:nvPr/>
        </p:nvCxnSpPr>
        <p:spPr>
          <a:xfrm flipV="1">
            <a:off x="2781300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/>
          <p:cNvCxnSpPr>
            <a:stCxn id="64" idx="6"/>
            <a:endCxn id="73" idx="2"/>
          </p:cNvCxnSpPr>
          <p:nvPr/>
        </p:nvCxnSpPr>
        <p:spPr>
          <a:xfrm flipV="1">
            <a:off x="2781300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Arrow Connector 2069"/>
          <p:cNvCxnSpPr>
            <a:stCxn id="64" idx="6"/>
            <a:endCxn id="74" idx="2"/>
          </p:cNvCxnSpPr>
          <p:nvPr/>
        </p:nvCxnSpPr>
        <p:spPr>
          <a:xfrm>
            <a:off x="2781300" y="322144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/>
          <p:cNvCxnSpPr>
            <a:stCxn id="61" idx="6"/>
            <a:endCxn id="71" idx="2"/>
          </p:cNvCxnSpPr>
          <p:nvPr/>
        </p:nvCxnSpPr>
        <p:spPr>
          <a:xfrm flipV="1">
            <a:off x="27813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3440487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440487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440487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440487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442574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442574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442574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442574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442574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4442574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/>
          <p:cNvCxnSpPr>
            <a:stCxn id="125" idx="6"/>
            <a:endCxn id="131" idx="2"/>
          </p:cNvCxnSpPr>
          <p:nvPr/>
        </p:nvCxnSpPr>
        <p:spPr>
          <a:xfrm>
            <a:off x="3783387" y="180975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25" idx="6"/>
            <a:endCxn id="133" idx="2"/>
          </p:cNvCxnSpPr>
          <p:nvPr/>
        </p:nvCxnSpPr>
        <p:spPr>
          <a:xfrm>
            <a:off x="3783387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25" idx="6"/>
            <a:endCxn id="135" idx="2"/>
          </p:cNvCxnSpPr>
          <p:nvPr/>
        </p:nvCxnSpPr>
        <p:spPr>
          <a:xfrm>
            <a:off x="3783387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25" idx="6"/>
            <a:endCxn id="136" idx="2"/>
          </p:cNvCxnSpPr>
          <p:nvPr/>
        </p:nvCxnSpPr>
        <p:spPr>
          <a:xfrm>
            <a:off x="3783387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27" idx="6"/>
            <a:endCxn id="131" idx="2"/>
          </p:cNvCxnSpPr>
          <p:nvPr/>
        </p:nvCxnSpPr>
        <p:spPr>
          <a:xfrm flipV="1">
            <a:off x="3783387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29" idx="6"/>
            <a:endCxn id="131" idx="2"/>
          </p:cNvCxnSpPr>
          <p:nvPr/>
        </p:nvCxnSpPr>
        <p:spPr>
          <a:xfrm flipV="1">
            <a:off x="3783387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0" idx="6"/>
            <a:endCxn id="131" idx="2"/>
          </p:cNvCxnSpPr>
          <p:nvPr/>
        </p:nvCxnSpPr>
        <p:spPr>
          <a:xfrm flipV="1">
            <a:off x="3783387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27" idx="6"/>
            <a:endCxn id="133" idx="2"/>
          </p:cNvCxnSpPr>
          <p:nvPr/>
        </p:nvCxnSpPr>
        <p:spPr>
          <a:xfrm>
            <a:off x="3783387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27" idx="6"/>
            <a:endCxn id="135" idx="2"/>
          </p:cNvCxnSpPr>
          <p:nvPr/>
        </p:nvCxnSpPr>
        <p:spPr>
          <a:xfrm>
            <a:off x="3783387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27" idx="6"/>
            <a:endCxn id="136" idx="2"/>
          </p:cNvCxnSpPr>
          <p:nvPr/>
        </p:nvCxnSpPr>
        <p:spPr>
          <a:xfrm>
            <a:off x="3783387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29" idx="6"/>
            <a:endCxn id="135" idx="2"/>
          </p:cNvCxnSpPr>
          <p:nvPr/>
        </p:nvCxnSpPr>
        <p:spPr>
          <a:xfrm>
            <a:off x="3783387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9" idx="6"/>
            <a:endCxn id="136" idx="2"/>
          </p:cNvCxnSpPr>
          <p:nvPr/>
        </p:nvCxnSpPr>
        <p:spPr>
          <a:xfrm>
            <a:off x="3783387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30" idx="6"/>
            <a:endCxn id="133" idx="2"/>
          </p:cNvCxnSpPr>
          <p:nvPr/>
        </p:nvCxnSpPr>
        <p:spPr>
          <a:xfrm flipV="1">
            <a:off x="3783387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30" idx="6"/>
            <a:endCxn id="135" idx="2"/>
          </p:cNvCxnSpPr>
          <p:nvPr/>
        </p:nvCxnSpPr>
        <p:spPr>
          <a:xfrm flipV="1">
            <a:off x="3783387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30" idx="6"/>
            <a:endCxn id="136" idx="2"/>
          </p:cNvCxnSpPr>
          <p:nvPr/>
        </p:nvCxnSpPr>
        <p:spPr>
          <a:xfrm>
            <a:off x="3783387" y="322144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29" idx="6"/>
            <a:endCxn id="133" idx="2"/>
          </p:cNvCxnSpPr>
          <p:nvPr/>
        </p:nvCxnSpPr>
        <p:spPr>
          <a:xfrm flipV="1">
            <a:off x="3783387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4441361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4441361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441361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4441361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441361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441361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443448" y="163830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443448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5443448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5443448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5443448" y="2579430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443448" y="304999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Arrow Connector 164"/>
          <p:cNvCxnSpPr>
            <a:stCxn id="153" idx="6"/>
            <a:endCxn id="159" idx="2"/>
          </p:cNvCxnSpPr>
          <p:nvPr/>
        </p:nvCxnSpPr>
        <p:spPr>
          <a:xfrm>
            <a:off x="4784261" y="180975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53" idx="6"/>
            <a:endCxn id="161" idx="2"/>
          </p:cNvCxnSpPr>
          <p:nvPr/>
        </p:nvCxnSpPr>
        <p:spPr>
          <a:xfrm>
            <a:off x="4784261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53" idx="6"/>
            <a:endCxn id="163" idx="2"/>
          </p:cNvCxnSpPr>
          <p:nvPr/>
        </p:nvCxnSpPr>
        <p:spPr>
          <a:xfrm>
            <a:off x="4784261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3" idx="6"/>
            <a:endCxn id="164" idx="2"/>
          </p:cNvCxnSpPr>
          <p:nvPr/>
        </p:nvCxnSpPr>
        <p:spPr>
          <a:xfrm>
            <a:off x="4784261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55" idx="6"/>
            <a:endCxn id="159" idx="2"/>
          </p:cNvCxnSpPr>
          <p:nvPr/>
        </p:nvCxnSpPr>
        <p:spPr>
          <a:xfrm flipV="1">
            <a:off x="4784261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7" idx="6"/>
            <a:endCxn id="159" idx="2"/>
          </p:cNvCxnSpPr>
          <p:nvPr/>
        </p:nvCxnSpPr>
        <p:spPr>
          <a:xfrm flipV="1">
            <a:off x="4784261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8" idx="6"/>
            <a:endCxn id="159" idx="2"/>
          </p:cNvCxnSpPr>
          <p:nvPr/>
        </p:nvCxnSpPr>
        <p:spPr>
          <a:xfrm flipV="1">
            <a:off x="4784261" y="1809750"/>
            <a:ext cx="659187" cy="141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5" idx="6"/>
            <a:endCxn id="161" idx="2"/>
          </p:cNvCxnSpPr>
          <p:nvPr/>
        </p:nvCxnSpPr>
        <p:spPr>
          <a:xfrm>
            <a:off x="4784261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5" idx="6"/>
            <a:endCxn id="163" idx="2"/>
          </p:cNvCxnSpPr>
          <p:nvPr/>
        </p:nvCxnSpPr>
        <p:spPr>
          <a:xfrm>
            <a:off x="4784261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55" idx="6"/>
            <a:endCxn id="164" idx="2"/>
          </p:cNvCxnSpPr>
          <p:nvPr/>
        </p:nvCxnSpPr>
        <p:spPr>
          <a:xfrm>
            <a:off x="4784261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57" idx="6"/>
            <a:endCxn id="163" idx="2"/>
          </p:cNvCxnSpPr>
          <p:nvPr/>
        </p:nvCxnSpPr>
        <p:spPr>
          <a:xfrm>
            <a:off x="4784261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57" idx="6"/>
            <a:endCxn id="164" idx="2"/>
          </p:cNvCxnSpPr>
          <p:nvPr/>
        </p:nvCxnSpPr>
        <p:spPr>
          <a:xfrm>
            <a:off x="4784261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58" idx="6"/>
            <a:endCxn id="161" idx="2"/>
          </p:cNvCxnSpPr>
          <p:nvPr/>
        </p:nvCxnSpPr>
        <p:spPr>
          <a:xfrm flipV="1">
            <a:off x="4784261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58" idx="6"/>
            <a:endCxn id="163" idx="2"/>
          </p:cNvCxnSpPr>
          <p:nvPr/>
        </p:nvCxnSpPr>
        <p:spPr>
          <a:xfrm flipV="1">
            <a:off x="4784261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58" idx="6"/>
            <a:endCxn id="164" idx="2"/>
          </p:cNvCxnSpPr>
          <p:nvPr/>
        </p:nvCxnSpPr>
        <p:spPr>
          <a:xfrm>
            <a:off x="4784261" y="322144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57" idx="6"/>
            <a:endCxn id="161" idx="2"/>
          </p:cNvCxnSpPr>
          <p:nvPr/>
        </p:nvCxnSpPr>
        <p:spPr>
          <a:xfrm flipV="1">
            <a:off x="4784261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/>
          <p:cNvSpPr/>
          <p:nvPr/>
        </p:nvSpPr>
        <p:spPr>
          <a:xfrm>
            <a:off x="6444322" y="210886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5442235" y="258141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6444322" y="2581415"/>
            <a:ext cx="342900" cy="3429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5793500" y="180975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>
            <a:off x="5793500" y="1809750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5793500" y="2280315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57935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5793500" y="2750880"/>
            <a:ext cx="659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/>
          <p:nvPr/>
        </p:nvCxnSpPr>
        <p:spPr>
          <a:xfrm flipV="1">
            <a:off x="5793500" y="2280315"/>
            <a:ext cx="659187" cy="94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5793500" y="2750880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V="1">
            <a:off x="5793500" y="2280315"/>
            <a:ext cx="659187" cy="47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https://upload.wikimedia.org/wikipedia/commons/thumb/f/ff/Gradient_descent.svg/350px-Gradient_descent.svg.png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61" y="3194713"/>
            <a:ext cx="2872835" cy="307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881768" y="1571261"/>
            <a:ext cx="774700" cy="1888671"/>
          </a:xfrm>
          <a:prstGeom prst="rect">
            <a:avLst/>
          </a:prstGeom>
          <a:solidFill>
            <a:srgbClr val="FFFF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045268" y="5444899"/>
            <a:ext cx="326846" cy="335924"/>
          </a:xfrm>
          <a:prstGeom prst="rect">
            <a:avLst/>
          </a:prstGeom>
          <a:solidFill>
            <a:srgbClr val="FFFF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41020" y="1638300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3743059" y="1638298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13183" y="1611453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751420" y="1626056"/>
            <a:ext cx="745782" cy="1754595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ráfico 108">
            <a:extLst>
              <a:ext uri="{FF2B5EF4-FFF2-40B4-BE49-F238E27FC236}">
                <a16:creationId xmlns:a16="http://schemas.microsoft.com/office/drawing/2014/main" id="{D934BE49-6FFD-44D3-A6CD-C541D84BE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76451" y="1063023"/>
            <a:ext cx="3191098" cy="4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0.72829 -0.004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0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2829 -0.00417 L 1.94444E-6 -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41" y="2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02" grpId="0" animBg="1"/>
      <p:bldP spid="5" grpId="0" animBg="1"/>
      <p:bldP spid="5" grpId="1" animBg="1"/>
      <p:bldP spid="105" grpId="0" animBg="1"/>
      <p:bldP spid="105" grpId="1" animBg="1"/>
      <p:bldP spid="106" grpId="0" animBg="1"/>
      <p:bldP spid="106" grpId="1" animBg="1"/>
      <p:bldP spid="108" grpId="0" animBg="1"/>
      <p:bldP spid="108" grpId="1" animBg="1"/>
    </p:bldLst>
  </p:timing>
</p:sld>
</file>

<file path=ppt/theme/theme1.xml><?xml version="1.0" encoding="utf-8"?>
<a:theme xmlns:a="http://schemas.openxmlformats.org/drawingml/2006/main" name="KIT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IT" id="{8C0E1BC3-12BC-4A6B-B3A7-9701D21DE339}" vid="{440238E7-658C-4350-98D4-9A6D51F4E5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855</Words>
  <Application>Microsoft Office PowerPoint</Application>
  <PresentationFormat>Bildschirmpräsentation (4:3)</PresentationFormat>
  <Paragraphs>207</Paragraphs>
  <Slides>39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2" baseType="lpstr">
      <vt:lpstr>Arial</vt:lpstr>
      <vt:lpstr>Cambria Math</vt:lpstr>
      <vt:lpstr>KIT</vt:lpstr>
      <vt:lpstr>PowerPoint-Präsentation</vt:lpstr>
      <vt:lpstr>Computer Vision for Human Computer Interaction Prof. Rainer Stiefelhagen</vt:lpstr>
      <vt:lpstr>What do I do?</vt:lpstr>
      <vt:lpstr>Organization</vt:lpstr>
      <vt:lpstr>What is Machine Learning, Artificial Intelligence, or Pattern Recognition?</vt:lpstr>
      <vt:lpstr>What happens if the data is not good enough?</vt:lpstr>
      <vt:lpstr>Example time!</vt:lpstr>
      <vt:lpstr>Example time!</vt:lpstr>
      <vt:lpstr>Example time!</vt:lpstr>
      <vt:lpstr>Example time!</vt:lpstr>
      <vt:lpstr>Example time!</vt:lpstr>
      <vt:lpstr>Analogy time!</vt:lpstr>
      <vt:lpstr>What matters the most.</vt:lpstr>
      <vt:lpstr>Analogy time!</vt:lpstr>
      <vt:lpstr>PowerPoint-Präsentation</vt:lpstr>
      <vt:lpstr>PowerPoint-Präsentation</vt:lpstr>
      <vt:lpstr>PowerPoint-Präsentation</vt:lpstr>
      <vt:lpstr>Notes:</vt:lpstr>
      <vt:lpstr>How do we choose the right loss/criterion?</vt:lpstr>
      <vt:lpstr>How do we choose the right loss/criterion?</vt:lpstr>
      <vt:lpstr>Which Loss would you choose for learning a 1D histogram?</vt:lpstr>
      <vt:lpstr>The naming is not confusing at all #irony</vt:lpstr>
      <vt:lpstr>Earth Mover’s Distance </vt:lpstr>
      <vt:lpstr>ALSO: SPECIAL CASE FOR HISTOGRAMS</vt:lpstr>
      <vt:lpstr>Earth Mover’s Distance </vt:lpstr>
      <vt:lpstr>How does the Gradient Look Like?</vt:lpstr>
      <vt:lpstr>MSE vs Earth Mover’s Distance: Smoothness</vt:lpstr>
      <vt:lpstr>BACK TO THE GENERAL FORM</vt:lpstr>
      <vt:lpstr>Sinkhorn Distance</vt:lpstr>
      <vt:lpstr>Learning with a Wasserstein (sic.) Loss</vt:lpstr>
      <vt:lpstr>Learning with a Wasserstein (sic.) Loss</vt:lpstr>
      <vt:lpstr>Names before Frogner’s paper:</vt:lpstr>
      <vt:lpstr>Names after Frogner’s paper:</vt:lpstr>
      <vt:lpstr>Problems of the Sinkhorn distance.</vt:lpstr>
      <vt:lpstr>Possible solutions:</vt:lpstr>
      <vt:lpstr>Relaxed Earth Mover’s Distance</vt:lpstr>
      <vt:lpstr>Example: Breathing Rate</vt:lpstr>
      <vt:lpstr>Example: ImageNet</vt:lpstr>
      <vt:lpstr>Conclusions: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Martinez</dc:creator>
  <cp:lastModifiedBy>Richter, Matthias</cp:lastModifiedBy>
  <cp:revision>91</cp:revision>
  <dcterms:created xsi:type="dcterms:W3CDTF">2015-05-11T13:24:23Z</dcterms:created>
  <dcterms:modified xsi:type="dcterms:W3CDTF">2017-11-20T11:01:53Z</dcterms:modified>
</cp:coreProperties>
</file>